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2CC"/>
          </a:solidFill>
        </a:fill>
      </a:tcStyle>
    </a:wholeTbl>
    <a:band2H>
      <a:tcTxStyle b="def" i="def"/>
      <a:tcStyle>
        <a:tcBdr/>
        <a:fill>
          <a:solidFill>
            <a:srgbClr val="E7F1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BCB"/>
          </a:solidFill>
        </a:fill>
      </a:tcStyle>
    </a:wholeTbl>
    <a:band2H>
      <a:tcTxStyle b="def" i="def"/>
      <a:tcStyle>
        <a:tcBdr/>
        <a:fill>
          <a:solidFill>
            <a:srgbClr val="FB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6DA"/>
          </a:solidFill>
        </a:fill>
      </a:tcStyle>
    </a:wholeTbl>
    <a:band2H>
      <a:tcTxStyle b="def" i="def"/>
      <a:tcStyle>
        <a:tcBdr/>
        <a:fill>
          <a:solidFill>
            <a:srgbClr val="FBEC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1" name="Shape 191"/>
          <p:cNvSpPr/>
          <p:nvPr>
            <p:ph type="sldImg"/>
          </p:nvPr>
        </p:nvSpPr>
        <p:spPr>
          <a:xfrm>
            <a:off x="1143000" y="685800"/>
            <a:ext cx="4572000" cy="3429000"/>
          </a:xfrm>
          <a:prstGeom prst="rect">
            <a:avLst/>
          </a:prstGeom>
        </p:spPr>
        <p:txBody>
          <a:bodyPr/>
          <a:lstStyle/>
          <a:p>
            <a:pPr/>
          </a:p>
        </p:txBody>
      </p:sp>
      <p:sp>
        <p:nvSpPr>
          <p:cNvPr id="192" name="Shape 1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Stockholm: 180 member countries, Countries have to take measures to further reduce releases of dioxins and furans “with the goal of their continuing minimization and, where feasible, ultimate elimination.” </a:t>
            </a:r>
          </a:p>
          <a:p>
            <a:pPr/>
            <a:r>
              <a:t>Source with “the potential for comparatively high formation and release” of dioxins &amp; furans: Medical Waste Incinerator</a:t>
            </a:r>
          </a:p>
          <a:p>
            <a:pPr/>
            <a:r>
              <a:t>“Priority consideration should be given to alternative processes, techniques or practices that have similar usefulness but which avoid the formation and release of … [dioxins and furans].”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Stockholm: 180 member countries, Countries have to take measures to further reduce releases of dioxins and furans “with the goal of their continuing minimization and, where feasible, ultimate elimination.” </a:t>
            </a:r>
          </a:p>
          <a:p>
            <a:pPr/>
            <a:r>
              <a:t>Source with “the potential for comparatively high formation and release” of dioxins &amp; furans: Medical Waste Incinerator</a:t>
            </a:r>
          </a:p>
          <a:p>
            <a:pPr/>
            <a:r>
              <a:t>“Priority consideration should be given to alternative processes, techniques or practices that have similar usefulness but which avoid the formation and release of … [dioxins and furans].”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jpeg"/><Relationship Id="rId9" Type="http://schemas.openxmlformats.org/officeDocument/2006/relationships/image" Target="../media/image8.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jpeg"/><Relationship Id="rId9" Type="http://schemas.openxmlformats.org/officeDocument/2006/relationships/image" Target="../media/image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7" name="Slide Number"/>
          <p:cNvSpPr txBox="1"/>
          <p:nvPr>
            <p:ph type="sldNum" sz="quarter" idx="2"/>
          </p:nvPr>
        </p:nvSpPr>
        <p:spPr>
          <a:prstGeom prst="rect">
            <a:avLst/>
          </a:prstGeom>
        </p:spPr>
        <p:txBody>
          <a:bodyPr/>
          <a:lstStyle/>
          <a:p>
            <a:pPr/>
            <a:fld id="{86CB4B4D-7CA3-9044-876B-883B54F8677D}" type="slidenum"/>
          </a:p>
        </p:txBody>
      </p:sp>
      <p:pic>
        <p:nvPicPr>
          <p:cNvPr id="18" name="Content Placeholder 15" descr="Content Placeholder 15"/>
          <p:cNvPicPr>
            <a:picLocks noChangeAspect="1"/>
          </p:cNvPicPr>
          <p:nvPr/>
        </p:nvPicPr>
        <p:blipFill>
          <a:blip r:embed="rId2">
            <a:extLst/>
          </a:blip>
          <a:srcRect l="23502" t="21128" r="21651" b="16855"/>
          <a:stretch>
            <a:fillRect/>
          </a:stretch>
        </p:blipFill>
        <p:spPr>
          <a:xfrm>
            <a:off x="7238006" y="584774"/>
            <a:ext cx="1981201" cy="2240187"/>
          </a:xfrm>
          <a:prstGeom prst="rect">
            <a:avLst/>
          </a:prstGeom>
          <a:ln w="12700">
            <a:miter lim="400000"/>
          </a:ln>
        </p:spPr>
      </p:pic>
      <p:grpSp>
        <p:nvGrpSpPr>
          <p:cNvPr id="22" name="Group 7"/>
          <p:cNvGrpSpPr/>
          <p:nvPr/>
        </p:nvGrpSpPr>
        <p:grpSpPr>
          <a:xfrm>
            <a:off x="18104" y="-5684"/>
            <a:ext cx="12181945" cy="5041676"/>
            <a:chOff x="0" y="0"/>
            <a:chExt cx="12181943" cy="5041674"/>
          </a:xfrm>
        </p:grpSpPr>
        <p:sp>
          <p:nvSpPr>
            <p:cNvPr id="19" name="Freeform: Shape 8"/>
            <p:cNvSpPr/>
            <p:nvPr/>
          </p:nvSpPr>
          <p:spPr>
            <a:xfrm>
              <a:off x="3666" y="541435"/>
              <a:ext cx="12178278" cy="4500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20" name="Freeform: Shape 9"/>
            <p:cNvSpPr/>
            <p:nvPr/>
          </p:nvSpPr>
          <p:spPr>
            <a:xfrm>
              <a:off x="6521784" y="0"/>
              <a:ext cx="5660159" cy="3647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21" name="Freeform: Shape 10"/>
            <p:cNvSpPr/>
            <p:nvPr/>
          </p:nvSpPr>
          <p:spPr>
            <a:xfrm>
              <a:off x="0" y="740570"/>
              <a:ext cx="4518292" cy="2271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pic>
        <p:nvPicPr>
          <p:cNvPr id="23" name="Picture 11" descr="Picture 11"/>
          <p:cNvPicPr>
            <a:picLocks noChangeAspect="1"/>
          </p:cNvPicPr>
          <p:nvPr/>
        </p:nvPicPr>
        <p:blipFill>
          <a:blip r:embed="rId3">
            <a:extLst/>
          </a:blip>
          <a:stretch>
            <a:fillRect/>
          </a:stretch>
        </p:blipFill>
        <p:spPr>
          <a:xfrm>
            <a:off x="481848" y="5479267"/>
            <a:ext cx="872591" cy="731521"/>
          </a:xfrm>
          <a:prstGeom prst="rect">
            <a:avLst/>
          </a:prstGeom>
          <a:ln w="12700">
            <a:miter lim="400000"/>
          </a:ln>
        </p:spPr>
      </p:pic>
      <p:pic>
        <p:nvPicPr>
          <p:cNvPr id="24" name="Picture 12" descr="Picture 12"/>
          <p:cNvPicPr>
            <a:picLocks noChangeAspect="1"/>
          </p:cNvPicPr>
          <p:nvPr/>
        </p:nvPicPr>
        <p:blipFill>
          <a:blip r:embed="rId4">
            <a:extLst/>
          </a:blip>
          <a:srcRect l="0" t="19901" r="0" b="30186"/>
          <a:stretch>
            <a:fillRect/>
          </a:stretch>
        </p:blipFill>
        <p:spPr>
          <a:xfrm>
            <a:off x="1861687" y="5479267"/>
            <a:ext cx="3238145" cy="731521"/>
          </a:xfrm>
          <a:prstGeom prst="rect">
            <a:avLst/>
          </a:prstGeom>
          <a:ln w="12700">
            <a:miter lim="400000"/>
          </a:ln>
        </p:spPr>
      </p:pic>
      <p:pic>
        <p:nvPicPr>
          <p:cNvPr id="25" name="Picture 13" descr="Picture 13"/>
          <p:cNvPicPr>
            <a:picLocks noChangeAspect="1"/>
          </p:cNvPicPr>
          <p:nvPr/>
        </p:nvPicPr>
        <p:blipFill>
          <a:blip r:embed="rId5">
            <a:extLst/>
          </a:blip>
          <a:stretch>
            <a:fillRect/>
          </a:stretch>
        </p:blipFill>
        <p:spPr>
          <a:xfrm>
            <a:off x="5607081" y="5479267"/>
            <a:ext cx="1727632" cy="731521"/>
          </a:xfrm>
          <a:prstGeom prst="rect">
            <a:avLst/>
          </a:prstGeom>
          <a:ln w="12700">
            <a:miter lim="400000"/>
          </a:ln>
        </p:spPr>
      </p:pic>
      <p:pic>
        <p:nvPicPr>
          <p:cNvPr id="26" name="Picture 14" descr="Picture 14"/>
          <p:cNvPicPr>
            <a:picLocks noChangeAspect="1"/>
          </p:cNvPicPr>
          <p:nvPr/>
        </p:nvPicPr>
        <p:blipFill>
          <a:blip r:embed="rId6">
            <a:extLst/>
          </a:blip>
          <a:stretch>
            <a:fillRect/>
          </a:stretch>
        </p:blipFill>
        <p:spPr>
          <a:xfrm>
            <a:off x="7867361" y="5458957"/>
            <a:ext cx="361245" cy="731521"/>
          </a:xfrm>
          <a:prstGeom prst="rect">
            <a:avLst/>
          </a:prstGeom>
          <a:ln w="12700">
            <a:miter lim="400000"/>
          </a:ln>
        </p:spPr>
      </p:pic>
      <p:pic>
        <p:nvPicPr>
          <p:cNvPr id="27" name="Picture 15" descr="Picture 15"/>
          <p:cNvPicPr>
            <a:picLocks noChangeAspect="1"/>
          </p:cNvPicPr>
          <p:nvPr/>
        </p:nvPicPr>
        <p:blipFill>
          <a:blip r:embed="rId7">
            <a:extLst/>
          </a:blip>
          <a:stretch>
            <a:fillRect/>
          </a:stretch>
        </p:blipFill>
        <p:spPr>
          <a:xfrm>
            <a:off x="9974623" y="5455008"/>
            <a:ext cx="321647" cy="731521"/>
          </a:xfrm>
          <a:prstGeom prst="rect">
            <a:avLst/>
          </a:prstGeom>
          <a:ln w="12700">
            <a:miter lim="400000"/>
          </a:ln>
        </p:spPr>
      </p:pic>
      <p:pic>
        <p:nvPicPr>
          <p:cNvPr id="28" name="Picture 16" descr="Picture 16"/>
          <p:cNvPicPr>
            <a:picLocks noChangeAspect="1"/>
          </p:cNvPicPr>
          <p:nvPr/>
        </p:nvPicPr>
        <p:blipFill>
          <a:blip r:embed="rId8">
            <a:extLst/>
          </a:blip>
          <a:stretch>
            <a:fillRect/>
          </a:stretch>
        </p:blipFill>
        <p:spPr>
          <a:xfrm>
            <a:off x="10803518" y="5565649"/>
            <a:ext cx="881233" cy="502345"/>
          </a:xfrm>
          <a:prstGeom prst="rect">
            <a:avLst/>
          </a:prstGeom>
          <a:ln w="12700">
            <a:miter lim="400000"/>
          </a:ln>
        </p:spPr>
      </p:pic>
      <p:pic>
        <p:nvPicPr>
          <p:cNvPr id="29" name="Picture 17" descr="Picture 17"/>
          <p:cNvPicPr>
            <a:picLocks noChangeAspect="1"/>
          </p:cNvPicPr>
          <p:nvPr/>
        </p:nvPicPr>
        <p:blipFill>
          <a:blip r:embed="rId9">
            <a:extLst/>
          </a:blip>
          <a:stretch>
            <a:fillRect/>
          </a:stretch>
        </p:blipFill>
        <p:spPr>
          <a:xfrm>
            <a:off x="8735855" y="5455008"/>
            <a:ext cx="731521" cy="731521"/>
          </a:xfrm>
          <a:prstGeom prst="rect">
            <a:avLst/>
          </a:prstGeom>
          <a:ln w="12700">
            <a:miter lim="400000"/>
          </a:ln>
        </p:spPr>
      </p:pic>
      <p:sp>
        <p:nvSpPr>
          <p:cNvPr id="30" name="Title Text"/>
          <p:cNvSpPr txBox="1"/>
          <p:nvPr>
            <p:ph type="title"/>
          </p:nvPr>
        </p:nvSpPr>
        <p:spPr>
          <a:xfrm>
            <a:off x="838200" y="2641600"/>
            <a:ext cx="10515600" cy="868363"/>
          </a:xfrm>
          <a:prstGeom prst="rect">
            <a:avLst/>
          </a:prstGeom>
        </p:spPr>
        <p:txBody>
          <a:bodyPr anchor="b"/>
          <a:lstStyle>
            <a:lvl1pPr algn="ctr">
              <a:defRPr b="1" sz="4000"/>
            </a:lvl1pPr>
          </a:lstStyle>
          <a:p>
            <a:pPr/>
            <a:r>
              <a:t>Title Text</a:t>
            </a:r>
          </a:p>
        </p:txBody>
      </p:sp>
      <p:sp>
        <p:nvSpPr>
          <p:cNvPr id="31" name="Body Level One…"/>
          <p:cNvSpPr txBox="1"/>
          <p:nvPr>
            <p:ph type="body" sz="quarter" idx="1"/>
          </p:nvPr>
        </p:nvSpPr>
        <p:spPr>
          <a:xfrm>
            <a:off x="838200" y="3602037"/>
            <a:ext cx="10515600" cy="732762"/>
          </a:xfrm>
          <a:prstGeom prst="rect">
            <a:avLst/>
          </a:prstGeom>
        </p:spPr>
        <p:txBody>
          <a:bodyPr/>
          <a:lstStyle>
            <a:lvl1pPr marL="0" indent="0" algn="ctr">
              <a:buSzTx/>
              <a:buFontTx/>
              <a:buNone/>
              <a:defRPr sz="2000"/>
            </a:lvl1pPr>
            <a:lvl2pPr marL="0" indent="457200" algn="ctr">
              <a:buSzTx/>
              <a:buFontTx/>
              <a:buNone/>
              <a:defRPr sz="2000"/>
            </a:lvl2pPr>
            <a:lvl3pPr marL="0" indent="914400" algn="ctr">
              <a:buSzTx/>
              <a:buFontTx/>
              <a:buNone/>
              <a:defRPr sz="2000"/>
            </a:lvl3pPr>
            <a:lvl4pPr marL="0" indent="1371600" algn="ctr">
              <a:buSzTx/>
              <a:buFontTx/>
              <a:buNone/>
              <a:defRPr sz="2000"/>
            </a:lvl4pPr>
            <a:lvl5pPr marL="0" indent="182880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2" name="TextBox 21"/>
          <p:cNvSpPr txBox="1"/>
          <p:nvPr/>
        </p:nvSpPr>
        <p:spPr>
          <a:xfrm>
            <a:off x="527568" y="-1"/>
            <a:ext cx="11111463"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chemeClr val="accent2"/>
                </a:solidFill>
              </a:defRPr>
            </a:pPr>
            <a:r>
              <a:t>National Workshop on</a:t>
            </a:r>
          </a:p>
          <a:p>
            <a:pPr algn="ctr">
              <a:defRPr b="1" sz="1600">
                <a:solidFill>
                  <a:schemeClr val="accent2"/>
                </a:solidFill>
              </a:defRPr>
            </a:pPr>
            <a:r>
              <a:t> Integrated Healthcare Waste Management (IHCWM) and Water Sanitation &amp; Hygiene (WASH) in Healthcare Facilities</a:t>
            </a:r>
          </a:p>
        </p:txBody>
      </p:sp>
      <p:sp>
        <p:nvSpPr>
          <p:cNvPr id="33" name="Text Placeholder 26"/>
          <p:cNvSpPr/>
          <p:nvPr>
            <p:ph type="body" sz="quarter" idx="13"/>
          </p:nvPr>
        </p:nvSpPr>
        <p:spPr>
          <a:xfrm>
            <a:off x="838200" y="4441228"/>
            <a:ext cx="10515600" cy="671514"/>
          </a:xfrm>
          <a:prstGeom prst="rect">
            <a:avLst/>
          </a:prstGeom>
        </p:spPr>
        <p:txBody>
          <a:bodyPr/>
          <a:lstStyle/>
          <a:p>
            <a:pPr marL="0" indent="0">
              <a:buSzTx/>
              <a:buFontTx/>
              <a:buNone/>
              <a:defRPr sz="1600">
                <a:solidFill>
                  <a:schemeClr val="accent2"/>
                </a:solidFill>
              </a:defRPr>
            </a:pP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154" name="Title Text"/>
          <p:cNvSpPr txBox="1"/>
          <p:nvPr>
            <p:ph type="title"/>
          </p:nvPr>
        </p:nvSpPr>
        <p:spPr>
          <a:prstGeom prst="rect">
            <a:avLst/>
          </a:prstGeom>
        </p:spPr>
        <p:txBody>
          <a:bodyPr/>
          <a:lstStyle/>
          <a:p>
            <a:pPr/>
            <a:r>
              <a:t>Title Text</a:t>
            </a:r>
          </a:p>
        </p:txBody>
      </p:sp>
      <p:sp>
        <p:nvSpPr>
          <p:cNvPr id="15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6" name="Slide Number"/>
          <p:cNvSpPr txBox="1"/>
          <p:nvPr>
            <p:ph type="sldNum" sz="quarter" idx="2"/>
          </p:nvPr>
        </p:nvSpPr>
        <p:spPr>
          <a:prstGeom prst="rect">
            <a:avLst/>
          </a:prstGeom>
        </p:spPr>
        <p:txBody>
          <a:bodyPr/>
          <a:lstStyle/>
          <a:p>
            <a:pPr/>
            <a:fld id="{86CB4B4D-7CA3-9044-876B-883B54F8677D}" type="slidenum"/>
          </a:p>
        </p:txBody>
      </p:sp>
      <p:pic>
        <p:nvPicPr>
          <p:cNvPr id="157"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158" name="Picture 9" descr="Picture 9"/>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grpSp>
        <p:nvGrpSpPr>
          <p:cNvPr id="162" name="Group 14"/>
          <p:cNvGrpSpPr/>
          <p:nvPr/>
        </p:nvGrpSpPr>
        <p:grpSpPr>
          <a:xfrm>
            <a:off x="10469461" y="6276838"/>
            <a:ext cx="884924" cy="366240"/>
            <a:chOff x="0" y="0"/>
            <a:chExt cx="884922" cy="366238"/>
          </a:xfrm>
        </p:grpSpPr>
        <p:sp>
          <p:nvSpPr>
            <p:cNvPr id="159" name="Freeform: Shape 15"/>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160" name="Freeform: Shape 16"/>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161" name="Freeform: Shape 17"/>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69" name="Slide Number"/>
          <p:cNvSpPr txBox="1"/>
          <p:nvPr>
            <p:ph type="sldNum" sz="quarter" idx="2"/>
          </p:nvPr>
        </p:nvSpPr>
        <p:spPr>
          <a:prstGeom prst="rect">
            <a:avLst/>
          </a:prstGeom>
        </p:spPr>
        <p:txBody>
          <a:bodyPr/>
          <a:lstStyle/>
          <a:p>
            <a:pPr/>
            <a:fld id="{86CB4B4D-7CA3-9044-876B-883B54F8677D}" type="slidenum"/>
          </a:p>
        </p:txBody>
      </p:sp>
      <p:pic>
        <p:nvPicPr>
          <p:cNvPr id="170" name="Content Placeholder 15" descr="Content Placeholder 15"/>
          <p:cNvPicPr>
            <a:picLocks noChangeAspect="1"/>
          </p:cNvPicPr>
          <p:nvPr/>
        </p:nvPicPr>
        <p:blipFill>
          <a:blip r:embed="rId2">
            <a:extLst/>
          </a:blip>
          <a:srcRect l="23502" t="21128" r="21651" b="16855"/>
          <a:stretch>
            <a:fillRect/>
          </a:stretch>
        </p:blipFill>
        <p:spPr>
          <a:xfrm>
            <a:off x="7238006" y="584774"/>
            <a:ext cx="1981201" cy="2240187"/>
          </a:xfrm>
          <a:prstGeom prst="rect">
            <a:avLst/>
          </a:prstGeom>
          <a:ln w="12700">
            <a:miter lim="400000"/>
          </a:ln>
        </p:spPr>
      </p:pic>
      <p:grpSp>
        <p:nvGrpSpPr>
          <p:cNvPr id="174" name="Group 7"/>
          <p:cNvGrpSpPr/>
          <p:nvPr/>
        </p:nvGrpSpPr>
        <p:grpSpPr>
          <a:xfrm>
            <a:off x="18104" y="-5684"/>
            <a:ext cx="12181945" cy="5041676"/>
            <a:chOff x="0" y="0"/>
            <a:chExt cx="12181943" cy="5041674"/>
          </a:xfrm>
        </p:grpSpPr>
        <p:sp>
          <p:nvSpPr>
            <p:cNvPr id="171" name="Freeform: Shape 8"/>
            <p:cNvSpPr/>
            <p:nvPr/>
          </p:nvSpPr>
          <p:spPr>
            <a:xfrm>
              <a:off x="3666" y="541435"/>
              <a:ext cx="12178278" cy="45002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172" name="Freeform: Shape 9"/>
            <p:cNvSpPr/>
            <p:nvPr/>
          </p:nvSpPr>
          <p:spPr>
            <a:xfrm>
              <a:off x="6521784" y="0"/>
              <a:ext cx="5660159" cy="3647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173" name="Freeform: Shape 10"/>
            <p:cNvSpPr/>
            <p:nvPr/>
          </p:nvSpPr>
          <p:spPr>
            <a:xfrm>
              <a:off x="0" y="740570"/>
              <a:ext cx="4518292" cy="22711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pic>
        <p:nvPicPr>
          <p:cNvPr id="175" name="Picture 11" descr="Picture 11"/>
          <p:cNvPicPr>
            <a:picLocks noChangeAspect="1"/>
          </p:cNvPicPr>
          <p:nvPr/>
        </p:nvPicPr>
        <p:blipFill>
          <a:blip r:embed="rId3">
            <a:extLst/>
          </a:blip>
          <a:stretch>
            <a:fillRect/>
          </a:stretch>
        </p:blipFill>
        <p:spPr>
          <a:xfrm>
            <a:off x="481848" y="5479267"/>
            <a:ext cx="872591" cy="731521"/>
          </a:xfrm>
          <a:prstGeom prst="rect">
            <a:avLst/>
          </a:prstGeom>
          <a:ln w="12700">
            <a:miter lim="400000"/>
          </a:ln>
        </p:spPr>
      </p:pic>
      <p:pic>
        <p:nvPicPr>
          <p:cNvPr id="176" name="Picture 12" descr="Picture 12"/>
          <p:cNvPicPr>
            <a:picLocks noChangeAspect="1"/>
          </p:cNvPicPr>
          <p:nvPr/>
        </p:nvPicPr>
        <p:blipFill>
          <a:blip r:embed="rId4">
            <a:extLst/>
          </a:blip>
          <a:srcRect l="0" t="19901" r="0" b="30186"/>
          <a:stretch>
            <a:fillRect/>
          </a:stretch>
        </p:blipFill>
        <p:spPr>
          <a:xfrm>
            <a:off x="1861687" y="5479267"/>
            <a:ext cx="3238145" cy="731521"/>
          </a:xfrm>
          <a:prstGeom prst="rect">
            <a:avLst/>
          </a:prstGeom>
          <a:ln w="12700">
            <a:miter lim="400000"/>
          </a:ln>
        </p:spPr>
      </p:pic>
      <p:pic>
        <p:nvPicPr>
          <p:cNvPr id="177" name="Picture 13" descr="Picture 13"/>
          <p:cNvPicPr>
            <a:picLocks noChangeAspect="1"/>
          </p:cNvPicPr>
          <p:nvPr/>
        </p:nvPicPr>
        <p:blipFill>
          <a:blip r:embed="rId5">
            <a:extLst/>
          </a:blip>
          <a:stretch>
            <a:fillRect/>
          </a:stretch>
        </p:blipFill>
        <p:spPr>
          <a:xfrm>
            <a:off x="5607081" y="5479267"/>
            <a:ext cx="1727632" cy="731521"/>
          </a:xfrm>
          <a:prstGeom prst="rect">
            <a:avLst/>
          </a:prstGeom>
          <a:ln w="12700">
            <a:miter lim="400000"/>
          </a:ln>
        </p:spPr>
      </p:pic>
      <p:pic>
        <p:nvPicPr>
          <p:cNvPr id="178" name="Picture 14" descr="Picture 14"/>
          <p:cNvPicPr>
            <a:picLocks noChangeAspect="1"/>
          </p:cNvPicPr>
          <p:nvPr/>
        </p:nvPicPr>
        <p:blipFill>
          <a:blip r:embed="rId6">
            <a:extLst/>
          </a:blip>
          <a:stretch>
            <a:fillRect/>
          </a:stretch>
        </p:blipFill>
        <p:spPr>
          <a:xfrm>
            <a:off x="7867361" y="5458957"/>
            <a:ext cx="361245" cy="731521"/>
          </a:xfrm>
          <a:prstGeom prst="rect">
            <a:avLst/>
          </a:prstGeom>
          <a:ln w="12700">
            <a:miter lim="400000"/>
          </a:ln>
        </p:spPr>
      </p:pic>
      <p:pic>
        <p:nvPicPr>
          <p:cNvPr id="179" name="Picture 15" descr="Picture 15"/>
          <p:cNvPicPr>
            <a:picLocks noChangeAspect="1"/>
          </p:cNvPicPr>
          <p:nvPr/>
        </p:nvPicPr>
        <p:blipFill>
          <a:blip r:embed="rId7">
            <a:extLst/>
          </a:blip>
          <a:stretch>
            <a:fillRect/>
          </a:stretch>
        </p:blipFill>
        <p:spPr>
          <a:xfrm>
            <a:off x="9974623" y="5455008"/>
            <a:ext cx="321647" cy="731521"/>
          </a:xfrm>
          <a:prstGeom prst="rect">
            <a:avLst/>
          </a:prstGeom>
          <a:ln w="12700">
            <a:miter lim="400000"/>
          </a:ln>
        </p:spPr>
      </p:pic>
      <p:pic>
        <p:nvPicPr>
          <p:cNvPr id="180" name="Picture 16" descr="Picture 16"/>
          <p:cNvPicPr>
            <a:picLocks noChangeAspect="1"/>
          </p:cNvPicPr>
          <p:nvPr/>
        </p:nvPicPr>
        <p:blipFill>
          <a:blip r:embed="rId8">
            <a:extLst/>
          </a:blip>
          <a:stretch>
            <a:fillRect/>
          </a:stretch>
        </p:blipFill>
        <p:spPr>
          <a:xfrm>
            <a:off x="10803518" y="5565649"/>
            <a:ext cx="881233" cy="502345"/>
          </a:xfrm>
          <a:prstGeom prst="rect">
            <a:avLst/>
          </a:prstGeom>
          <a:ln w="12700">
            <a:miter lim="400000"/>
          </a:ln>
        </p:spPr>
      </p:pic>
      <p:pic>
        <p:nvPicPr>
          <p:cNvPr id="181" name="Picture 17" descr="Picture 17"/>
          <p:cNvPicPr>
            <a:picLocks noChangeAspect="1"/>
          </p:cNvPicPr>
          <p:nvPr/>
        </p:nvPicPr>
        <p:blipFill>
          <a:blip r:embed="rId9">
            <a:extLst/>
          </a:blip>
          <a:stretch>
            <a:fillRect/>
          </a:stretch>
        </p:blipFill>
        <p:spPr>
          <a:xfrm>
            <a:off x="8735855" y="5455008"/>
            <a:ext cx="731521" cy="731521"/>
          </a:xfrm>
          <a:prstGeom prst="rect">
            <a:avLst/>
          </a:prstGeom>
          <a:ln w="12700">
            <a:miter lim="400000"/>
          </a:ln>
        </p:spPr>
      </p:pic>
      <p:sp>
        <p:nvSpPr>
          <p:cNvPr id="182" name="Title Text"/>
          <p:cNvSpPr txBox="1"/>
          <p:nvPr>
            <p:ph type="title"/>
          </p:nvPr>
        </p:nvSpPr>
        <p:spPr>
          <a:xfrm>
            <a:off x="838200" y="2641600"/>
            <a:ext cx="10515600" cy="868363"/>
          </a:xfrm>
          <a:prstGeom prst="rect">
            <a:avLst/>
          </a:prstGeom>
        </p:spPr>
        <p:txBody>
          <a:bodyPr anchor="b"/>
          <a:lstStyle>
            <a:lvl1pPr algn="ctr">
              <a:defRPr b="1" sz="4000"/>
            </a:lvl1pPr>
          </a:lstStyle>
          <a:p>
            <a:pPr/>
            <a:r>
              <a:t>Title Text</a:t>
            </a:r>
          </a:p>
        </p:txBody>
      </p:sp>
      <p:sp>
        <p:nvSpPr>
          <p:cNvPr id="183" name="Body Level One…"/>
          <p:cNvSpPr txBox="1"/>
          <p:nvPr>
            <p:ph type="body" sz="quarter" idx="1"/>
          </p:nvPr>
        </p:nvSpPr>
        <p:spPr>
          <a:xfrm>
            <a:off x="838200" y="3602037"/>
            <a:ext cx="10515600" cy="732762"/>
          </a:xfrm>
          <a:prstGeom prst="rect">
            <a:avLst/>
          </a:prstGeom>
        </p:spPr>
        <p:txBody>
          <a:bodyPr/>
          <a:lstStyle>
            <a:lvl1pPr marL="0" indent="0" algn="ctr">
              <a:buSzTx/>
              <a:buFontTx/>
              <a:buNone/>
              <a:defRPr sz="2000"/>
            </a:lvl1pPr>
            <a:lvl2pPr marL="0" indent="457200" algn="ctr">
              <a:buSzTx/>
              <a:buFontTx/>
              <a:buNone/>
              <a:defRPr sz="2000"/>
            </a:lvl2pPr>
            <a:lvl3pPr marL="0" indent="914400" algn="ctr">
              <a:buSzTx/>
              <a:buFontTx/>
              <a:buNone/>
              <a:defRPr sz="2000"/>
            </a:lvl3pPr>
            <a:lvl4pPr marL="0" indent="1371600" algn="ctr">
              <a:buSzTx/>
              <a:buFontTx/>
              <a:buNone/>
              <a:defRPr sz="2000"/>
            </a:lvl4pPr>
            <a:lvl5pPr marL="0" indent="182880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84" name="TextBox 21"/>
          <p:cNvSpPr txBox="1"/>
          <p:nvPr/>
        </p:nvSpPr>
        <p:spPr>
          <a:xfrm>
            <a:off x="527568" y="-1"/>
            <a:ext cx="11111463"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chemeClr val="accent2"/>
                </a:solidFill>
              </a:defRPr>
            </a:pPr>
            <a:r>
              <a:t>National Workshop on</a:t>
            </a:r>
          </a:p>
          <a:p>
            <a:pPr algn="ctr">
              <a:defRPr b="1" sz="1600">
                <a:solidFill>
                  <a:schemeClr val="accent2"/>
                </a:solidFill>
              </a:defRPr>
            </a:pPr>
            <a:r>
              <a:t> Integrated Healthcare Waste Management (IHCWM) and Water Sanitation &amp; Hygiene (WASH) in Healthcare Facilities</a:t>
            </a:r>
          </a:p>
        </p:txBody>
      </p:sp>
      <p:sp>
        <p:nvSpPr>
          <p:cNvPr id="185" name="Text Placeholder 26"/>
          <p:cNvSpPr/>
          <p:nvPr>
            <p:ph type="body" sz="quarter" idx="13"/>
          </p:nvPr>
        </p:nvSpPr>
        <p:spPr>
          <a:xfrm>
            <a:off x="838200" y="4441228"/>
            <a:ext cx="10515600" cy="671514"/>
          </a:xfrm>
          <a:prstGeom prst="rect">
            <a:avLst/>
          </a:prstGeom>
        </p:spPr>
        <p:txBody>
          <a:bodyPr/>
          <a:lstStyle/>
          <a:p>
            <a:pPr marL="0" indent="0">
              <a:buSzTx/>
              <a:buFontTx/>
              <a:buNone/>
              <a:defRPr sz="1600">
                <a:solidFill>
                  <a:schemeClr val="accent2"/>
                </a:solidFill>
              </a:defRPr>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p>
            <a:pPr/>
            <a:r>
              <a:t>Title Text</a:t>
            </a:r>
          </a:p>
        </p:txBody>
      </p:sp>
      <p:sp>
        <p:nvSpPr>
          <p:cNvPr id="4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52" name="Group 14"/>
          <p:cNvGrpSpPr/>
          <p:nvPr/>
        </p:nvGrpSpPr>
        <p:grpSpPr>
          <a:xfrm>
            <a:off x="10469461" y="6276838"/>
            <a:ext cx="884924" cy="366240"/>
            <a:chOff x="0" y="0"/>
            <a:chExt cx="884922" cy="366238"/>
          </a:xfrm>
        </p:grpSpPr>
        <p:sp>
          <p:nvSpPr>
            <p:cNvPr id="49" name="Freeform: Shape 15"/>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50" name="Freeform: Shape 16"/>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51" name="Freeform: Shape 17"/>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53"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54"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pic>
        <p:nvPicPr>
          <p:cNvPr id="55"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56" name="Picture 9" descr="Picture 9"/>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grpSp>
        <p:nvGrpSpPr>
          <p:cNvPr id="67" name="Group 21"/>
          <p:cNvGrpSpPr/>
          <p:nvPr/>
        </p:nvGrpSpPr>
        <p:grpSpPr>
          <a:xfrm>
            <a:off x="10469461" y="6276838"/>
            <a:ext cx="884924" cy="366240"/>
            <a:chOff x="0" y="0"/>
            <a:chExt cx="884922" cy="366238"/>
          </a:xfrm>
        </p:grpSpPr>
        <p:sp>
          <p:nvSpPr>
            <p:cNvPr id="64" name="Freeform: Shape 22"/>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65" name="Freeform: Shape 23"/>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66" name="Freeform: Shape 24"/>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70"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71" name="Picture 11" descr="Picture 11"/>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grpSp>
        <p:nvGrpSpPr>
          <p:cNvPr id="82" name="Group 13"/>
          <p:cNvGrpSpPr/>
          <p:nvPr/>
        </p:nvGrpSpPr>
        <p:grpSpPr>
          <a:xfrm>
            <a:off x="10469461" y="6276838"/>
            <a:ext cx="884924" cy="366240"/>
            <a:chOff x="0" y="0"/>
            <a:chExt cx="884922" cy="366238"/>
          </a:xfrm>
        </p:grpSpPr>
        <p:sp>
          <p:nvSpPr>
            <p:cNvPr id="79" name="Freeform: Shape 14"/>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80" name="Freeform: Shape 15"/>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81" name="Freeform: Shape 16"/>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83" name="Title Text"/>
          <p:cNvSpPr txBox="1"/>
          <p:nvPr>
            <p:ph type="title"/>
          </p:nvPr>
        </p:nvSpPr>
        <p:spPr>
          <a:xfrm>
            <a:off x="839787" y="365125"/>
            <a:ext cx="10515601" cy="1325563"/>
          </a:xfrm>
          <a:prstGeom prst="rect">
            <a:avLst/>
          </a:prstGeom>
        </p:spPr>
        <p:txBody>
          <a:bodyPr/>
          <a:lstStyle/>
          <a:p>
            <a:pPr/>
            <a:r>
              <a:t>Title Text</a:t>
            </a:r>
          </a:p>
        </p:txBody>
      </p:sp>
      <p:sp>
        <p:nvSpPr>
          <p:cNvPr id="84"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85"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pic>
        <p:nvPicPr>
          <p:cNvPr id="86"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87" name="Picture 12" descr="Picture 12"/>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grpSp>
        <p:nvGrpSpPr>
          <p:cNvPr id="98" name="Group 13"/>
          <p:cNvGrpSpPr/>
          <p:nvPr/>
        </p:nvGrpSpPr>
        <p:grpSpPr>
          <a:xfrm>
            <a:off x="10469461" y="6276838"/>
            <a:ext cx="884924" cy="366240"/>
            <a:chOff x="0" y="0"/>
            <a:chExt cx="884922" cy="366238"/>
          </a:xfrm>
        </p:grpSpPr>
        <p:sp>
          <p:nvSpPr>
            <p:cNvPr id="95" name="Freeform: Shape 14"/>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96" name="Freeform: Shape 15"/>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97" name="Freeform: Shape 16"/>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99" name="Title Text"/>
          <p:cNvSpPr txBox="1"/>
          <p:nvPr>
            <p:ph type="title"/>
          </p:nvPr>
        </p:nvSpPr>
        <p:spPr>
          <a:prstGeom prst="rect">
            <a:avLst/>
          </a:prstGeom>
        </p:spPr>
        <p:txBody>
          <a:bodyPr/>
          <a:lstStyle/>
          <a:p>
            <a:pPr/>
            <a:r>
              <a:t>Title Text</a:t>
            </a:r>
          </a:p>
        </p:txBody>
      </p:sp>
      <p:pic>
        <p:nvPicPr>
          <p:cNvPr id="100"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101" name="Picture 8" descr="Picture 8"/>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grpSp>
        <p:nvGrpSpPr>
          <p:cNvPr id="112" name="Group 12"/>
          <p:cNvGrpSpPr/>
          <p:nvPr/>
        </p:nvGrpSpPr>
        <p:grpSpPr>
          <a:xfrm>
            <a:off x="10469461" y="6276838"/>
            <a:ext cx="884924" cy="366240"/>
            <a:chOff x="0" y="0"/>
            <a:chExt cx="884922" cy="366238"/>
          </a:xfrm>
        </p:grpSpPr>
        <p:sp>
          <p:nvSpPr>
            <p:cNvPr id="109" name="Freeform: Shape 13"/>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110" name="Freeform: Shape 14"/>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111" name="Freeform: Shape 15"/>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pic>
        <p:nvPicPr>
          <p:cNvPr id="113"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114" name="Picture 7" descr="Picture 7"/>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grpSp>
        <p:nvGrpSpPr>
          <p:cNvPr id="125" name="Group 15"/>
          <p:cNvGrpSpPr/>
          <p:nvPr/>
        </p:nvGrpSpPr>
        <p:grpSpPr>
          <a:xfrm>
            <a:off x="10469461" y="6276838"/>
            <a:ext cx="884924" cy="366240"/>
            <a:chOff x="0" y="0"/>
            <a:chExt cx="884922" cy="366238"/>
          </a:xfrm>
        </p:grpSpPr>
        <p:sp>
          <p:nvSpPr>
            <p:cNvPr id="122" name="Freeform: Shape 16"/>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123" name="Freeform: Shape 17"/>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124" name="Freeform: Shape 18"/>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126"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27"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Text Placeholder 3"/>
          <p:cNvSpPr/>
          <p:nvPr>
            <p:ph type="body" sz="quarter" idx="13"/>
          </p:nvPr>
        </p:nvSpPr>
        <p:spPr>
          <a:xfrm>
            <a:off x="839787" y="2057400"/>
            <a:ext cx="3932238" cy="3811588"/>
          </a:xfrm>
          <a:prstGeom prst="rect">
            <a:avLst/>
          </a:prstGeom>
        </p:spPr>
        <p:txBody>
          <a:bodyPr/>
          <a:lstStyle/>
          <a:p>
            <a:pPr marL="0" indent="0">
              <a:buSzTx/>
              <a:buFontTx/>
              <a:buNone/>
              <a:defRPr sz="1600"/>
            </a:pPr>
          </a:p>
        </p:txBody>
      </p:sp>
      <p:pic>
        <p:nvPicPr>
          <p:cNvPr id="129"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130" name="Picture 10" descr="Picture 10"/>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grpSp>
        <p:nvGrpSpPr>
          <p:cNvPr id="141" name="Group 15"/>
          <p:cNvGrpSpPr/>
          <p:nvPr/>
        </p:nvGrpSpPr>
        <p:grpSpPr>
          <a:xfrm>
            <a:off x="10469461" y="6276838"/>
            <a:ext cx="884924" cy="366240"/>
            <a:chOff x="0" y="0"/>
            <a:chExt cx="884922" cy="366238"/>
          </a:xfrm>
        </p:grpSpPr>
        <p:sp>
          <p:nvSpPr>
            <p:cNvPr id="138" name="Freeform: Shape 16"/>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139" name="Freeform: Shape 17"/>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140" name="Freeform: Shape 18"/>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
        <p:nvSpPr>
          <p:cNvPr id="14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4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14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pic>
        <p:nvPicPr>
          <p:cNvPr id="145"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146" name="Picture 10" descr="Picture 10"/>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7260" y="6401179"/>
            <a:ext cx="256541" cy="275467"/>
          </a:xfrm>
          <a:prstGeom prst="rect">
            <a:avLst/>
          </a:prstGeom>
          <a:ln w="12700">
            <a:miter lim="400000"/>
          </a:ln>
        </p:spPr>
        <p:txBody>
          <a:bodyPr wrap="none" lIns="45719" rIns="45719" anchor="ctr">
            <a:spAutoFit/>
          </a:bodyPr>
          <a:lstStyle>
            <a:lvl1pPr algn="r">
              <a:defRPr sz="1200">
                <a:solidFill>
                  <a:srgbClr val="808080"/>
                </a:solidFill>
                <a:latin typeface="Cambria"/>
                <a:ea typeface="Cambria"/>
                <a:cs typeface="Cambria"/>
                <a:sym typeface="Cambria"/>
              </a:defRPr>
            </a:lvl1pPr>
          </a:lstStyle>
          <a:p>
            <a:pPr/>
            <a:fld id="{86CB4B4D-7CA3-9044-876B-883B54F8677D}" type="slidenum"/>
          </a:p>
        </p:txBody>
      </p:sp>
      <p:pic>
        <p:nvPicPr>
          <p:cNvPr id="5" name="Content Placeholder 15" descr="Content Placeholder 15"/>
          <p:cNvPicPr>
            <a:picLocks noChangeAspect="1"/>
          </p:cNvPicPr>
          <p:nvPr/>
        </p:nvPicPr>
        <p:blipFill>
          <a:blip r:embed="rId2">
            <a:extLst/>
          </a:blip>
          <a:srcRect l="23501" t="21128" r="21651" b="16855"/>
          <a:stretch>
            <a:fillRect/>
          </a:stretch>
        </p:blipFill>
        <p:spPr>
          <a:xfrm>
            <a:off x="11051448" y="136523"/>
            <a:ext cx="1005841" cy="1137328"/>
          </a:xfrm>
          <a:prstGeom prst="rect">
            <a:avLst/>
          </a:prstGeom>
          <a:ln w="12700">
            <a:miter lim="400000"/>
          </a:ln>
        </p:spPr>
      </p:pic>
      <p:pic>
        <p:nvPicPr>
          <p:cNvPr id="6" name="Picture 9" descr="Picture 9"/>
          <p:cNvPicPr>
            <a:picLocks noChangeAspect="1"/>
          </p:cNvPicPr>
          <p:nvPr/>
        </p:nvPicPr>
        <p:blipFill>
          <a:blip r:embed="rId3">
            <a:extLst/>
          </a:blip>
          <a:stretch>
            <a:fillRect/>
          </a:stretch>
        </p:blipFill>
        <p:spPr>
          <a:xfrm>
            <a:off x="134712" y="136523"/>
            <a:ext cx="1005840" cy="843229"/>
          </a:xfrm>
          <a:prstGeom prst="rect">
            <a:avLst/>
          </a:prstGeom>
          <a:ln w="12700">
            <a:miter lim="400000"/>
          </a:ln>
        </p:spPr>
      </p:pic>
      <p:grpSp>
        <p:nvGrpSpPr>
          <p:cNvPr id="10" name="Group 14"/>
          <p:cNvGrpSpPr/>
          <p:nvPr/>
        </p:nvGrpSpPr>
        <p:grpSpPr>
          <a:xfrm>
            <a:off x="10469461" y="6276838"/>
            <a:ext cx="884924" cy="366240"/>
            <a:chOff x="0" y="0"/>
            <a:chExt cx="884922" cy="366238"/>
          </a:xfrm>
        </p:grpSpPr>
        <p:sp>
          <p:nvSpPr>
            <p:cNvPr id="7" name="Freeform: Shape 15"/>
            <p:cNvSpPr/>
            <p:nvPr/>
          </p:nvSpPr>
          <p:spPr>
            <a:xfrm>
              <a:off x="266" y="39331"/>
              <a:ext cx="884657" cy="3269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72" y="0"/>
                  </a:moveTo>
                  <a:cubicBezTo>
                    <a:pt x="1837" y="0"/>
                    <a:pt x="4981" y="1899"/>
                    <a:pt x="13367" y="13227"/>
                  </a:cubicBezTo>
                  <a:cubicBezTo>
                    <a:pt x="14678" y="14997"/>
                    <a:pt x="15856" y="15656"/>
                    <a:pt x="16884" y="15656"/>
                  </a:cubicBezTo>
                  <a:cubicBezTo>
                    <a:pt x="19878" y="15656"/>
                    <a:pt x="21600" y="10076"/>
                    <a:pt x="21600" y="10076"/>
                  </a:cubicBezTo>
                  <a:lnTo>
                    <a:pt x="21600" y="19950"/>
                  </a:lnTo>
                  <a:cubicBezTo>
                    <a:pt x="21600" y="19950"/>
                    <a:pt x="20394" y="21600"/>
                    <a:pt x="18335" y="21600"/>
                  </a:cubicBezTo>
                  <a:cubicBezTo>
                    <a:pt x="16207" y="21600"/>
                    <a:pt x="13167" y="19837"/>
                    <a:pt x="9605" y="12667"/>
                  </a:cubicBezTo>
                  <a:cubicBezTo>
                    <a:pt x="4161" y="1709"/>
                    <a:pt x="0" y="483"/>
                    <a:pt x="0" y="483"/>
                  </a:cubicBezTo>
                  <a:cubicBezTo>
                    <a:pt x="0" y="483"/>
                    <a:pt x="84" y="0"/>
                    <a:pt x="672" y="0"/>
                  </a:cubicBezTo>
                </a:path>
              </a:pathLst>
            </a:custGeom>
            <a:solidFill>
              <a:schemeClr val="accent1">
                <a:alpha val="66000"/>
              </a:schemeClr>
            </a:solidFill>
            <a:ln w="12700" cap="flat">
              <a:noFill/>
              <a:miter lim="400000"/>
            </a:ln>
            <a:effectLst/>
          </p:spPr>
          <p:txBody>
            <a:bodyPr wrap="square" lIns="45719" tIns="45719" rIns="45719" bIns="45719" numCol="1" anchor="ctr">
              <a:noAutofit/>
            </a:bodyPr>
            <a:lstStyle/>
            <a:p>
              <a:pPr/>
            </a:p>
          </p:txBody>
        </p:sp>
        <p:sp>
          <p:nvSpPr>
            <p:cNvPr id="8" name="Freeform: Shape 16"/>
            <p:cNvSpPr/>
            <p:nvPr/>
          </p:nvSpPr>
          <p:spPr>
            <a:xfrm>
              <a:off x="473756" y="0"/>
              <a:ext cx="411167" cy="2649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3537"/>
                  </a:lnTo>
                  <a:cubicBezTo>
                    <a:pt x="21600" y="13537"/>
                    <a:pt x="17208" y="21600"/>
                    <a:pt x="10851" y="21600"/>
                  </a:cubicBezTo>
                  <a:cubicBezTo>
                    <a:pt x="10120" y="21600"/>
                    <a:pt x="9364" y="21494"/>
                    <a:pt x="8585" y="21256"/>
                  </a:cubicBezTo>
                  <a:cubicBezTo>
                    <a:pt x="6711" y="20685"/>
                    <a:pt x="704" y="15166"/>
                    <a:pt x="0" y="15165"/>
                  </a:cubicBezTo>
                  <a:cubicBezTo>
                    <a:pt x="16" y="15165"/>
                    <a:pt x="49" y="15179"/>
                    <a:pt x="100" y="15208"/>
                  </a:cubicBezTo>
                  <a:cubicBezTo>
                    <a:pt x="2217" y="16393"/>
                    <a:pt x="4176" y="16898"/>
                    <a:pt x="5979" y="16898"/>
                  </a:cubicBezTo>
                  <a:cubicBezTo>
                    <a:pt x="16407" y="16898"/>
                    <a:pt x="21600" y="0"/>
                    <a:pt x="21600" y="0"/>
                  </a:cubicBezTo>
                </a:path>
              </a:pathLst>
            </a:custGeom>
            <a:solidFill>
              <a:schemeClr val="accent4">
                <a:alpha val="66000"/>
              </a:schemeClr>
            </a:solidFill>
            <a:ln w="12700" cap="flat">
              <a:noFill/>
              <a:miter lim="400000"/>
            </a:ln>
            <a:effectLst/>
          </p:spPr>
          <p:txBody>
            <a:bodyPr wrap="square" lIns="45719" tIns="45719" rIns="45719" bIns="45719" numCol="1" anchor="ctr">
              <a:noAutofit/>
            </a:bodyPr>
            <a:lstStyle/>
            <a:p>
              <a:pPr/>
            </a:p>
          </p:txBody>
        </p:sp>
        <p:sp>
          <p:nvSpPr>
            <p:cNvPr id="9" name="Freeform: Shape 17"/>
            <p:cNvSpPr/>
            <p:nvPr/>
          </p:nvSpPr>
          <p:spPr>
            <a:xfrm>
              <a:off x="0" y="53796"/>
              <a:ext cx="328219" cy="16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0"/>
                    <a:pt x="1555" y="619"/>
                    <a:pt x="4173" y="2496"/>
                  </a:cubicBezTo>
                  <a:cubicBezTo>
                    <a:pt x="6791" y="4373"/>
                    <a:pt x="10473" y="7508"/>
                    <a:pt x="14727" y="12541"/>
                  </a:cubicBezTo>
                  <a:cubicBezTo>
                    <a:pt x="16076" y="14137"/>
                    <a:pt x="17795" y="16402"/>
                    <a:pt x="19176" y="18268"/>
                  </a:cubicBezTo>
                  <a:cubicBezTo>
                    <a:pt x="20556" y="20133"/>
                    <a:pt x="21600" y="21600"/>
                    <a:pt x="21600" y="21600"/>
                  </a:cubicBezTo>
                  <a:cubicBezTo>
                    <a:pt x="21600" y="21600"/>
                    <a:pt x="13726" y="15073"/>
                    <a:pt x="9223" y="13380"/>
                  </a:cubicBezTo>
                  <a:cubicBezTo>
                    <a:pt x="6381" y="12312"/>
                    <a:pt x="3738" y="12087"/>
                    <a:pt x="2017" y="12087"/>
                  </a:cubicBezTo>
                  <a:cubicBezTo>
                    <a:pt x="764" y="12087"/>
                    <a:pt x="0" y="12206"/>
                    <a:pt x="0" y="12206"/>
                  </a:cubicBezTo>
                  <a:lnTo>
                    <a:pt x="0" y="6103"/>
                  </a:lnTo>
                  <a:close/>
                </a:path>
              </a:pathLst>
            </a:custGeom>
            <a:solidFill>
              <a:schemeClr val="accent3">
                <a:alpha val="66000"/>
              </a:schemeClr>
            </a:solidFill>
            <a:ln w="12700" cap="flat">
              <a:noFill/>
              <a:miter lim="400000"/>
            </a:ln>
            <a:effectLst/>
          </p:spPr>
          <p:txBody>
            <a:bodyPr wrap="square" lIns="45719" tIns="45719" rIns="45719" bIns="45719" numCol="1" anchor="ctr">
              <a:noAutofit/>
            </a:bodyPr>
            <a:lstStyle/>
            <a:p>
              <a:pPr/>
            </a:p>
          </p:txBody>
        </p:sp>
      </p:gr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mbria"/>
          <a:ea typeface="Cambria"/>
          <a:cs typeface="Cambria"/>
          <a:sym typeface="Cambri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mbria"/>
          <a:ea typeface="Cambria"/>
          <a:cs typeface="Cambria"/>
          <a:sym typeface="Cambr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mbr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ohp.gov.np/en/about-us/department-of-health/management-division/environment-health-waste-management"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4"/>
          <p:cNvSpPr txBox="1"/>
          <p:nvPr>
            <p:ph type="ctrTitle"/>
          </p:nvPr>
        </p:nvSpPr>
        <p:spPr>
          <a:xfrm>
            <a:off x="812800" y="2997200"/>
            <a:ext cx="10515600" cy="1109663"/>
          </a:xfrm>
          <a:prstGeom prst="rect">
            <a:avLst/>
          </a:prstGeom>
        </p:spPr>
        <p:txBody>
          <a:bodyPr/>
          <a:lstStyle>
            <a:lvl1pPr>
              <a:defRPr sz="3600"/>
            </a:lvl1pPr>
          </a:lstStyle>
          <a:p>
            <a:pPr/>
            <a:r>
              <a:t>Policy and Strategy for environmental health promotion in Nepal</a:t>
            </a:r>
          </a:p>
        </p:txBody>
      </p:sp>
      <p:sp>
        <p:nvSpPr>
          <p:cNvPr id="195" name="Text Placeholder 6"/>
          <p:cNvSpPr txBox="1"/>
          <p:nvPr>
            <p:ph type="subTitle" sz="quarter" idx="1"/>
          </p:nvPr>
        </p:nvSpPr>
        <p:spPr>
          <a:xfrm>
            <a:off x="1295400" y="4449762"/>
            <a:ext cx="10515600" cy="524472"/>
          </a:xfrm>
          <a:prstGeom prst="rect">
            <a:avLst/>
          </a:prstGeom>
        </p:spPr>
        <p:txBody>
          <a:bodyPr/>
          <a:lstStyle/>
          <a:p>
            <a:pPr algn="l">
              <a:spcBef>
                <a:spcPts val="0"/>
              </a:spcBef>
              <a:defRPr sz="1600">
                <a:solidFill>
                  <a:schemeClr val="accent2"/>
                </a:solidFill>
              </a:defRPr>
            </a:pPr>
            <a:r>
              <a:t>Dr. Dipendra Raman Singh</a:t>
            </a:r>
          </a:p>
          <a:p>
            <a:pPr algn="l">
              <a:spcBef>
                <a:spcPts val="0"/>
              </a:spcBef>
              <a:defRPr sz="1600">
                <a:solidFill>
                  <a:schemeClr val="accent2"/>
                </a:solidFill>
              </a:defRPr>
            </a:pPr>
            <a:r>
              <a:t>Chief, Quality Assurance and Regulation Division, MOHP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el 1"/>
          <p:cNvSpPr txBox="1"/>
          <p:nvPr>
            <p:ph type="title"/>
          </p:nvPr>
        </p:nvSpPr>
        <p:spPr>
          <a:xfrm>
            <a:off x="1981200" y="155447"/>
            <a:ext cx="6824245" cy="1063754"/>
          </a:xfrm>
          <a:prstGeom prst="rect">
            <a:avLst/>
          </a:prstGeom>
        </p:spPr>
        <p:txBody>
          <a:bodyPr/>
          <a:lstStyle/>
          <a:p>
            <a:pPr/>
            <a:r>
              <a:t>International Conventions</a:t>
            </a:r>
          </a:p>
        </p:txBody>
      </p:sp>
      <p:sp>
        <p:nvSpPr>
          <p:cNvPr id="239" name="Inhaltsplatzhalter 3"/>
          <p:cNvSpPr txBox="1"/>
          <p:nvPr>
            <p:ph type="body" idx="1"/>
          </p:nvPr>
        </p:nvSpPr>
        <p:spPr>
          <a:xfrm>
            <a:off x="490330" y="1318344"/>
            <a:ext cx="8315115" cy="5158657"/>
          </a:xfrm>
          <a:prstGeom prst="rect">
            <a:avLst/>
          </a:prstGeom>
        </p:spPr>
        <p:txBody>
          <a:bodyPr/>
          <a:lstStyle/>
          <a:p>
            <a:pPr>
              <a:defRPr sz="2400"/>
            </a:pPr>
            <a:r>
              <a:t>Basel Convention (1989)</a:t>
            </a:r>
          </a:p>
          <a:p>
            <a:pPr lvl="1" marL="685800" indent="-228600">
              <a:spcBef>
                <a:spcPts val="500"/>
              </a:spcBef>
              <a:defRPr sz="2400"/>
            </a:pPr>
            <a:r>
              <a:t>Controls transboundary movements of hazardous waste including medical and pharmaceutical waste</a:t>
            </a:r>
          </a:p>
          <a:p>
            <a:pPr>
              <a:defRPr sz="2400"/>
            </a:pPr>
            <a:r>
              <a:t>Stockholm Convention (2001)</a:t>
            </a:r>
          </a:p>
          <a:p>
            <a:pPr lvl="1" marL="685800" indent="-228600">
              <a:spcBef>
                <a:spcPts val="500"/>
              </a:spcBef>
              <a:defRPr sz="2400"/>
            </a:pPr>
            <a:r>
              <a:t>A global treaty to protect human health and the environment from persistent organic pollutants (POPs)</a:t>
            </a:r>
          </a:p>
          <a:p>
            <a:pPr>
              <a:defRPr sz="2400"/>
            </a:pPr>
            <a:r>
              <a:t>Minamata Convention (2013)</a:t>
            </a:r>
          </a:p>
          <a:p>
            <a:pPr lvl="1" marL="685800" indent="-228600">
              <a:spcBef>
                <a:spcPts val="500"/>
              </a:spcBef>
              <a:defRPr sz="2400"/>
            </a:pPr>
            <a:r>
              <a:t> calls for the phase-out of mercury thermometers and sphygmomanometers used in health care</a:t>
            </a:r>
          </a:p>
          <a:p>
            <a:pPr>
              <a:spcBef>
                <a:spcPts val="600"/>
              </a:spcBef>
              <a:defRPr sz="2400"/>
            </a:pPr>
            <a:r>
              <a:t>UN Human Rights Council</a:t>
            </a:r>
          </a:p>
          <a:p>
            <a:pPr lvl="1" marL="685800" indent="-228600">
              <a:spcBef>
                <a:spcPts val="600"/>
              </a:spcBef>
              <a:defRPr sz="2400"/>
            </a:pPr>
            <a:r>
              <a:t>Incineration should be avoided</a:t>
            </a:r>
          </a:p>
        </p:txBody>
      </p:sp>
      <p:pic>
        <p:nvPicPr>
          <p:cNvPr id="240" name="Picture 3" descr="Picture 3"/>
          <p:cNvPicPr>
            <a:picLocks noChangeAspect="1"/>
          </p:cNvPicPr>
          <p:nvPr/>
        </p:nvPicPr>
        <p:blipFill>
          <a:blip r:embed="rId3">
            <a:extLst/>
          </a:blip>
          <a:stretch>
            <a:fillRect/>
          </a:stretch>
        </p:blipFill>
        <p:spPr>
          <a:xfrm>
            <a:off x="8895388" y="820010"/>
            <a:ext cx="1721156" cy="986743"/>
          </a:xfrm>
          <a:prstGeom prst="rect">
            <a:avLst/>
          </a:prstGeom>
          <a:ln w="12700">
            <a:miter lim="400000"/>
          </a:ln>
        </p:spPr>
      </p:pic>
      <p:pic>
        <p:nvPicPr>
          <p:cNvPr id="241" name="Picture 2" descr="Picture 2"/>
          <p:cNvPicPr>
            <a:picLocks noChangeAspect="1"/>
          </p:cNvPicPr>
          <p:nvPr/>
        </p:nvPicPr>
        <p:blipFill>
          <a:blip r:embed="rId4">
            <a:extLst/>
          </a:blip>
          <a:stretch>
            <a:fillRect/>
          </a:stretch>
        </p:blipFill>
        <p:spPr>
          <a:xfrm>
            <a:off x="9242718" y="2613405"/>
            <a:ext cx="1327404" cy="1725512"/>
          </a:xfrm>
          <a:prstGeom prst="rect">
            <a:avLst/>
          </a:prstGeom>
          <a:ln>
            <a:solidFill>
              <a:srgbClr val="FFFFFF"/>
            </a:solidFill>
            <a:miter/>
          </a:ln>
        </p:spPr>
      </p:pic>
      <p:pic>
        <p:nvPicPr>
          <p:cNvPr id="242" name="Picture 3" descr="Picture 3"/>
          <p:cNvPicPr>
            <a:picLocks noChangeAspect="1"/>
          </p:cNvPicPr>
          <p:nvPr/>
        </p:nvPicPr>
        <p:blipFill>
          <a:blip r:embed="rId5">
            <a:extLst/>
          </a:blip>
          <a:stretch>
            <a:fillRect/>
          </a:stretch>
        </p:blipFill>
        <p:spPr>
          <a:xfrm>
            <a:off x="8863541" y="2194379"/>
            <a:ext cx="1664853" cy="419027"/>
          </a:xfrm>
          <a:prstGeom prst="rect">
            <a:avLst/>
          </a:prstGeom>
          <a:ln w="12700">
            <a:miter lim="400000"/>
          </a:ln>
        </p:spPr>
      </p:pic>
      <p:pic>
        <p:nvPicPr>
          <p:cNvPr id="243" name="Picture 2" descr="Picture 2"/>
          <p:cNvPicPr>
            <a:picLocks noChangeAspect="1"/>
          </p:cNvPicPr>
          <p:nvPr/>
        </p:nvPicPr>
        <p:blipFill>
          <a:blip r:embed="rId6">
            <a:extLst/>
          </a:blip>
          <a:stretch>
            <a:fillRect/>
          </a:stretch>
        </p:blipFill>
        <p:spPr>
          <a:xfrm>
            <a:off x="9204424" y="4724401"/>
            <a:ext cx="1412120" cy="198285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ctangle 2"/>
          <p:cNvSpPr txBox="1"/>
          <p:nvPr>
            <p:ph type="title"/>
          </p:nvPr>
        </p:nvSpPr>
        <p:spPr>
          <a:xfrm>
            <a:off x="1676400" y="115887"/>
            <a:ext cx="8686800" cy="609601"/>
          </a:xfrm>
          <a:prstGeom prst="rect">
            <a:avLst/>
          </a:prstGeom>
        </p:spPr>
        <p:txBody>
          <a:bodyPr/>
          <a:lstStyle>
            <a:lvl1pPr>
              <a:defRPr b="1" sz="3600"/>
            </a:lvl1pPr>
          </a:lstStyle>
          <a:p>
            <a:pPr/>
            <a:r>
              <a:t>Stockholm and Basel Convention</a:t>
            </a:r>
          </a:p>
        </p:txBody>
      </p:sp>
      <p:sp>
        <p:nvSpPr>
          <p:cNvPr id="248" name="Rectangle 3"/>
          <p:cNvSpPr txBox="1"/>
          <p:nvPr>
            <p:ph type="body" idx="1"/>
          </p:nvPr>
        </p:nvSpPr>
        <p:spPr>
          <a:xfrm>
            <a:off x="1232452" y="920750"/>
            <a:ext cx="9130749" cy="5029200"/>
          </a:xfrm>
          <a:prstGeom prst="rect">
            <a:avLst/>
          </a:prstGeom>
        </p:spPr>
        <p:txBody>
          <a:bodyPr/>
          <a:lstStyle/>
          <a:p>
            <a:pPr marL="0" indent="0">
              <a:spcBef>
                <a:spcPts val="1800"/>
              </a:spcBef>
              <a:buSzTx/>
              <a:buNone/>
            </a:pPr>
            <a:r>
              <a:t>Health care waste management practices seek to implement </a:t>
            </a:r>
          </a:p>
          <a:p>
            <a:pPr lvl="1" marL="685800" indent="-228600">
              <a:spcBef>
                <a:spcPts val="1800"/>
              </a:spcBef>
              <a:defRPr sz="2400"/>
            </a:pPr>
            <a:r>
              <a:t>environmentally sound management of hazardous waste or other waste </a:t>
            </a:r>
            <a:r>
              <a:rPr b="1">
                <a:solidFill>
                  <a:srgbClr val="0384EF"/>
                </a:solidFill>
              </a:rPr>
              <a:t>(ESM) </a:t>
            </a:r>
            <a:r>
              <a:t>, </a:t>
            </a:r>
          </a:p>
          <a:p>
            <a:pPr lvl="1" marL="685800" indent="-228600">
              <a:spcBef>
                <a:spcPts val="1800"/>
              </a:spcBef>
              <a:defRPr sz="2400"/>
            </a:pPr>
            <a:r>
              <a:t>Best Environmental Practices </a:t>
            </a:r>
            <a:r>
              <a:rPr b="1">
                <a:solidFill>
                  <a:srgbClr val="0384EF"/>
                </a:solidFill>
              </a:rPr>
              <a:t>(BEP)  </a:t>
            </a:r>
            <a:r>
              <a:t>and</a:t>
            </a:r>
          </a:p>
          <a:p>
            <a:pPr lvl="1" marL="685800" indent="-228600">
              <a:spcBef>
                <a:spcPts val="1800"/>
              </a:spcBef>
              <a:defRPr sz="2400"/>
            </a:pPr>
            <a:r>
              <a:t>Best Available Techniques </a:t>
            </a:r>
            <a:r>
              <a:rPr b="1">
                <a:solidFill>
                  <a:srgbClr val="0384EF"/>
                </a:solidFill>
              </a:rPr>
              <a:t>(BAT)</a:t>
            </a:r>
            <a:r>
              <a:t>  in accordance with the Basel and Stockholm Conventions and relevant national regulations and requirements.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el 1"/>
          <p:cNvSpPr txBox="1"/>
          <p:nvPr>
            <p:ph type="title"/>
          </p:nvPr>
        </p:nvSpPr>
        <p:spPr>
          <a:xfrm>
            <a:off x="1991544" y="-1"/>
            <a:ext cx="6824245" cy="1063754"/>
          </a:xfrm>
          <a:prstGeom prst="rect">
            <a:avLst/>
          </a:prstGeom>
        </p:spPr>
        <p:txBody>
          <a:bodyPr/>
          <a:lstStyle/>
          <a:p>
            <a:pPr>
              <a:defRPr b="1">
                <a:solidFill>
                  <a:srgbClr val="00B050"/>
                </a:solidFill>
              </a:defRPr>
            </a:pPr>
            <a:r>
              <a:t>International</a:t>
            </a:r>
            <a:r>
              <a:rPr b="0"/>
              <a:t> </a:t>
            </a:r>
            <a:r>
              <a:t>principles</a:t>
            </a:r>
          </a:p>
        </p:txBody>
      </p:sp>
      <p:sp>
        <p:nvSpPr>
          <p:cNvPr id="251" name="Inhaltsplatzhalter 3"/>
          <p:cNvSpPr txBox="1"/>
          <p:nvPr>
            <p:ph type="body" idx="1"/>
          </p:nvPr>
        </p:nvSpPr>
        <p:spPr>
          <a:xfrm>
            <a:off x="749470" y="1076451"/>
            <a:ext cx="10693060" cy="5384210"/>
          </a:xfrm>
          <a:prstGeom prst="rect">
            <a:avLst/>
          </a:prstGeom>
        </p:spPr>
        <p:txBody>
          <a:bodyPr/>
          <a:lstStyle/>
          <a:p>
            <a:pPr algn="just">
              <a:lnSpc>
                <a:spcPct val="81000"/>
              </a:lnSpc>
            </a:pPr>
            <a:r>
              <a:rPr b="1" u="sng">
                <a:solidFill>
                  <a:srgbClr val="1F49F8"/>
                </a:solidFill>
              </a:rPr>
              <a:t>Polluter pays principle </a:t>
            </a:r>
            <a:r>
              <a:rPr>
                <a:solidFill>
                  <a:srgbClr val="091106"/>
                </a:solidFill>
              </a:rPr>
              <a:t>is enacted to make the party responsible for producing pollution responsible for paying for the damage done to the natural environment.</a:t>
            </a:r>
            <a:endParaRPr>
              <a:solidFill>
                <a:srgbClr val="091106"/>
              </a:solidFill>
            </a:endParaRPr>
          </a:p>
          <a:p>
            <a:pPr algn="just">
              <a:lnSpc>
                <a:spcPct val="81000"/>
              </a:lnSpc>
              <a:defRPr b="1" u="sng">
                <a:solidFill>
                  <a:srgbClr val="2E47EF"/>
                </a:solidFill>
              </a:defRPr>
            </a:pPr>
            <a:r>
              <a:t>Other Principles are </a:t>
            </a:r>
          </a:p>
          <a:p>
            <a:pPr lvl="1" marL="642937" indent="-185737" algn="just">
              <a:lnSpc>
                <a:spcPct val="81000"/>
              </a:lnSpc>
              <a:spcBef>
                <a:spcPts val="500"/>
              </a:spcBef>
              <a:defRPr sz="3200"/>
            </a:pPr>
            <a:r>
              <a:rPr sz="2600"/>
              <a:t>Precautionary</a:t>
            </a:r>
            <a:r>
              <a:rPr sz="1600">
                <a:solidFill>
                  <a:srgbClr val="FF0000"/>
                </a:solidFill>
              </a:rPr>
              <a:t>-</a:t>
            </a:r>
            <a:r>
              <a:rPr sz="2100">
                <a:solidFill>
                  <a:srgbClr val="FF0000"/>
                </a:solidFill>
              </a:rPr>
              <a:t>Where there are threats of serious or irreversible damage, lack of full scientific certainty shall not be used </a:t>
            </a:r>
            <a:endParaRPr sz="2400"/>
          </a:p>
          <a:p>
            <a:pPr lvl="1" marL="677333" indent="-220133" algn="just">
              <a:lnSpc>
                <a:spcPct val="81000"/>
              </a:lnSpc>
              <a:spcBef>
                <a:spcPts val="500"/>
              </a:spcBef>
              <a:defRPr sz="2700"/>
            </a:pPr>
            <a:r>
              <a:rPr sz="2600"/>
              <a:t>Duty of care-</a:t>
            </a:r>
            <a:r>
              <a:t> </a:t>
            </a:r>
            <a:r>
              <a:rPr sz="2100">
                <a:solidFill>
                  <a:srgbClr val="FF0000"/>
                </a:solidFill>
              </a:rPr>
              <a:t>any person handling or managing hazardous substances or related equipment is ethically responsible for applying the utmost care</a:t>
            </a:r>
            <a:endParaRPr sz="2400"/>
          </a:p>
          <a:p>
            <a:pPr lvl="1" marL="677333" indent="-220133" algn="just">
              <a:lnSpc>
                <a:spcPct val="81000"/>
              </a:lnSpc>
              <a:spcBef>
                <a:spcPts val="500"/>
              </a:spcBef>
              <a:defRPr sz="2700"/>
            </a:pPr>
            <a:r>
              <a:rPr sz="2600"/>
              <a:t>Proximity </a:t>
            </a:r>
            <a:r>
              <a:t>-</a:t>
            </a:r>
            <a:r>
              <a:rPr sz="2000">
                <a:solidFill>
                  <a:srgbClr val="FF0000"/>
                </a:solidFill>
              </a:rPr>
              <a:t>treatment and disposal of hazardous waste take place as near as possible to the point of production  </a:t>
            </a:r>
            <a:endParaRPr sz="2300"/>
          </a:p>
          <a:p>
            <a:pPr lvl="1" marL="642937" indent="-185737" algn="just">
              <a:lnSpc>
                <a:spcPct val="81000"/>
              </a:lnSpc>
              <a:spcBef>
                <a:spcPts val="500"/>
              </a:spcBef>
              <a:defRPr sz="3200"/>
            </a:pPr>
            <a:r>
              <a:rPr sz="2600"/>
              <a:t>Prior informed consent-</a:t>
            </a:r>
            <a:r>
              <a:rPr sz="2500"/>
              <a:t> </a:t>
            </a:r>
            <a:r>
              <a:rPr sz="2000">
                <a:solidFill>
                  <a:srgbClr val="FF0000"/>
                </a:solidFill>
              </a:rPr>
              <a:t>Requires that affected communities and other stakeholders be explained of the hazards and risks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prstGeom prst="rect">
            <a:avLst/>
          </a:prstGeom>
        </p:spPr>
        <p:txBody>
          <a:bodyPr/>
          <a:lstStyle/>
          <a:p>
            <a:pPr/>
            <a:r>
              <a:t>Regional (SAARC Level Commitments)</a:t>
            </a:r>
          </a:p>
        </p:txBody>
      </p:sp>
      <p:sp>
        <p:nvSpPr>
          <p:cNvPr id="256" name="Content Placeholder 2"/>
          <p:cNvSpPr txBox="1"/>
          <p:nvPr>
            <p:ph type="body" idx="1"/>
          </p:nvPr>
        </p:nvSpPr>
        <p:spPr>
          <a:xfrm>
            <a:off x="838200" y="1825624"/>
            <a:ext cx="10515600" cy="4530726"/>
          </a:xfrm>
          <a:prstGeom prst="rect">
            <a:avLst/>
          </a:prstGeom>
        </p:spPr>
        <p:txBody>
          <a:bodyPr/>
          <a:lstStyle/>
          <a:p>
            <a:pPr algn="just">
              <a:lnSpc>
                <a:spcPct val="81000"/>
              </a:lnSpc>
            </a:pPr>
            <a:r>
              <a:t>The Dhaka Declaration on Waste Management (2004), under which Nepal pledged for the closure of open-dumping site and for the safe treatment of health care waste, giving priority to non-burn technology.</a:t>
            </a:r>
            <a:endParaRPr sz="2500"/>
          </a:p>
          <a:p>
            <a:pPr lvl="1" marL="685800" indent="-228600" algn="just">
              <a:lnSpc>
                <a:spcPct val="81000"/>
              </a:lnSpc>
              <a:spcBef>
                <a:spcPts val="500"/>
              </a:spcBef>
              <a:defRPr sz="2400"/>
            </a:pPr>
            <a:r>
              <a:t>agree that present informal waste picking practice be improved as </a:t>
            </a:r>
            <a:r>
              <a:rPr b="1">
                <a:solidFill>
                  <a:srgbClr val="694EFB"/>
                </a:solidFill>
              </a:rPr>
              <a:t>a safe and eco-friendly practice </a:t>
            </a:r>
            <a:r>
              <a:t>by improving the working conditions of the waste pickers and thereby reducing the occupational health hazard and agree to encourage NGOs and private companies to </a:t>
            </a:r>
            <a:r>
              <a:rPr b="1">
                <a:solidFill>
                  <a:srgbClr val="754CE9"/>
                </a:solidFill>
              </a:rPr>
              <a:t>establish community based segregation at source</a:t>
            </a:r>
            <a:r>
              <a:t>, separate collection and resource recovery from wastes with particular focus on composting.</a:t>
            </a:r>
          </a:p>
          <a:p>
            <a:pPr lvl="1" marL="685800" indent="-228600" algn="just">
              <a:lnSpc>
                <a:spcPct val="81000"/>
              </a:lnSpc>
              <a:spcBef>
                <a:spcPts val="500"/>
              </a:spcBef>
              <a:defRPr sz="2400"/>
            </a:pPr>
            <a:r>
              <a:t>agree that </a:t>
            </a:r>
            <a:r>
              <a:rPr b="1">
                <a:solidFill>
                  <a:srgbClr val="6048EA"/>
                </a:solidFill>
              </a:rPr>
              <a:t>hospital waste may be treated as a special waste</a:t>
            </a:r>
            <a:r>
              <a:t> and managed separately. </a:t>
            </a:r>
          </a:p>
          <a:p>
            <a:pPr lvl="1" marL="685800" indent="-228600" algn="just">
              <a:lnSpc>
                <a:spcPct val="81000"/>
              </a:lnSpc>
              <a:spcBef>
                <a:spcPts val="500"/>
              </a:spcBef>
              <a:defRPr sz="2400"/>
            </a:pPr>
            <a:r>
              <a:t>agree that waste collection disposal and treatment</a:t>
            </a:r>
            <a:r>
              <a:rPr b="1">
                <a:solidFill>
                  <a:srgbClr val="3A49F6"/>
                </a:solidFill>
              </a:rPr>
              <a:t> may be privatized to allow greater mobilization of capital.</a:t>
            </a:r>
            <a:r>
              <a:t> To attract foreign investment in waste management projects financing opportunities</a:t>
            </a:r>
          </a:p>
        </p:txBody>
      </p:sp>
      <p:sp>
        <p:nvSpPr>
          <p:cNvPr id="257"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58"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Content Placeholder 2"/>
          <p:cNvSpPr txBox="1"/>
          <p:nvPr>
            <p:ph type="body" idx="1"/>
          </p:nvPr>
        </p:nvSpPr>
        <p:spPr>
          <a:xfrm>
            <a:off x="838200" y="1825625"/>
            <a:ext cx="10147852" cy="4351338"/>
          </a:xfrm>
          <a:prstGeom prst="rect">
            <a:avLst/>
          </a:prstGeom>
        </p:spPr>
        <p:txBody>
          <a:bodyPr/>
          <a:lstStyle/>
          <a:p>
            <a:pPr marL="219455" indent="-219455" algn="just" defTabSz="877823">
              <a:spcBef>
                <a:spcPts val="900"/>
              </a:spcBef>
              <a:defRPr b="1" sz="2400">
                <a:solidFill>
                  <a:srgbClr val="0070C0"/>
                </a:solidFill>
              </a:defRPr>
            </a:pPr>
            <a:r>
              <a:t>Nepal Constitution 2015: </a:t>
            </a:r>
            <a:r>
              <a:rPr b="0">
                <a:solidFill>
                  <a:srgbClr val="000000"/>
                </a:solidFill>
              </a:rPr>
              <a:t>Fundamental right regarding clean environment and right to health care </a:t>
            </a:r>
            <a:r>
              <a:rPr b="0" sz="1632">
                <a:solidFill>
                  <a:srgbClr val="000000"/>
                </a:solidFill>
              </a:rPr>
              <a:t> </a:t>
            </a:r>
            <a:endParaRPr b="0" sz="1632">
              <a:solidFill>
                <a:srgbClr val="000000"/>
              </a:solidFill>
            </a:endParaRPr>
          </a:p>
          <a:p>
            <a:pPr lvl="1" marL="526694" indent="-219455" algn="just" defTabSz="877823">
              <a:spcBef>
                <a:spcPts val="400"/>
              </a:spcBef>
              <a:defRPr sz="2400"/>
            </a:pPr>
            <a:r>
              <a:t>Each person shall have the right to live in a healthy and clean environment. </a:t>
            </a:r>
            <a:endParaRPr sz="2784"/>
          </a:p>
          <a:p>
            <a:pPr lvl="1" marL="526694" indent="-219455" algn="just" defTabSz="877823">
              <a:spcBef>
                <a:spcPts val="400"/>
              </a:spcBef>
              <a:defRPr sz="2400"/>
            </a:pPr>
            <a:r>
              <a:t>The victim of environmental pollution and degradation shall have the right to be compensated by the pollutant as provided for by law. </a:t>
            </a:r>
            <a:endParaRPr sz="2784"/>
          </a:p>
          <a:p>
            <a:pPr lvl="1" marL="526694" indent="-219455" algn="just" defTabSz="877823">
              <a:spcBef>
                <a:spcPts val="400"/>
              </a:spcBef>
              <a:defRPr sz="2400"/>
            </a:pPr>
            <a:r>
              <a:t>Each citizen shall have the right to access to clean water and hygiene.</a:t>
            </a:r>
            <a:endParaRPr sz="2784"/>
          </a:p>
          <a:p>
            <a:pPr marL="219455" indent="-219455" algn="just" defTabSz="877823">
              <a:spcBef>
                <a:spcPts val="900"/>
              </a:spcBef>
              <a:defRPr b="1" sz="2400">
                <a:solidFill>
                  <a:srgbClr val="0070C0"/>
                </a:solidFill>
              </a:defRPr>
            </a:pPr>
            <a:r>
              <a:t>Solid waste management act 2011: </a:t>
            </a:r>
            <a:r>
              <a:rPr b="0">
                <a:solidFill>
                  <a:srgbClr val="000000"/>
                </a:solidFill>
              </a:rPr>
              <a:t>Provision of punishment if  one throws, keeps, discharge or cause to discharge chemical waste, industrial waste, medical waste or hazardous waste haphazardly;</a:t>
            </a:r>
            <a:endParaRPr b="0">
              <a:solidFill>
                <a:srgbClr val="000000"/>
              </a:solidFill>
            </a:endParaRPr>
          </a:p>
          <a:p>
            <a:pPr marL="219455" indent="-219455" algn="just" defTabSz="877823">
              <a:spcBef>
                <a:spcPts val="900"/>
              </a:spcBef>
              <a:defRPr b="1" sz="2400">
                <a:solidFill>
                  <a:srgbClr val="0070C0"/>
                </a:solidFill>
              </a:defRPr>
            </a:pPr>
            <a:r>
              <a:t>The Environmental Protection Act 1997 : </a:t>
            </a:r>
            <a:r>
              <a:rPr b="0">
                <a:solidFill>
                  <a:srgbClr val="000000"/>
                </a:solidFill>
              </a:rPr>
              <a:t>provisions for Initial Environmental Examination (IEE) and Environmental Impact Assessment (EIA)</a:t>
            </a:r>
          </a:p>
        </p:txBody>
      </p:sp>
      <p:sp>
        <p:nvSpPr>
          <p:cNvPr id="261"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62"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Title 1"/>
          <p:cNvSpPr txBox="1"/>
          <p:nvPr>
            <p:ph type="title"/>
          </p:nvPr>
        </p:nvSpPr>
        <p:spPr>
          <a:prstGeom prst="rect">
            <a:avLst/>
          </a:prstGeom>
        </p:spPr>
        <p:txBody>
          <a:bodyPr/>
          <a:lstStyle/>
          <a:p>
            <a:pPr/>
            <a:r>
              <a:t>Environmental Policy in Nepal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Nepal Constitution"/>
          <p:cNvSpPr txBox="1"/>
          <p:nvPr>
            <p:ph type="title"/>
          </p:nvPr>
        </p:nvSpPr>
        <p:spPr>
          <a:prstGeom prst="rect">
            <a:avLst/>
          </a:prstGeom>
        </p:spPr>
        <p:txBody>
          <a:bodyPr/>
          <a:lstStyle/>
          <a:p>
            <a:pPr/>
            <a:r>
              <a:t>Nepal Constitution</a:t>
            </a:r>
          </a:p>
        </p:txBody>
      </p:sp>
      <p:sp>
        <p:nvSpPr>
          <p:cNvPr id="266" name="३०. स्वच्छ वातावरणको हकः…"/>
          <p:cNvSpPr txBox="1"/>
          <p:nvPr>
            <p:ph type="body" idx="1"/>
          </p:nvPr>
        </p:nvSpPr>
        <p:spPr>
          <a:prstGeom prst="rect">
            <a:avLst/>
          </a:prstGeom>
        </p:spPr>
        <p:txBody>
          <a:bodyPr/>
          <a:lstStyle/>
          <a:p>
            <a:pPr marL="0" indent="0" algn="just" defTabSz="256031">
              <a:lnSpc>
                <a:spcPts val="3200"/>
              </a:lnSpc>
              <a:spcBef>
                <a:spcPts val="1100"/>
              </a:spcBef>
              <a:buSzTx/>
              <a:buFontTx/>
              <a:buNone/>
              <a:defRPr b="1" sz="1568">
                <a:solidFill>
                  <a:srgbClr val="0C1F13"/>
                </a:solidFill>
                <a:latin typeface="+mj-lt"/>
                <a:ea typeface="+mj-ea"/>
                <a:cs typeface="+mj-cs"/>
                <a:sym typeface="Helvetica"/>
              </a:defRPr>
            </a:pPr>
            <a:r>
              <a:t>३०. स्वच्छ वातावरणको हकः</a:t>
            </a:r>
            <a:endParaRPr b="0"/>
          </a:p>
          <a:p>
            <a:pPr marL="0" indent="0" algn="just" defTabSz="256031">
              <a:lnSpc>
                <a:spcPts val="3200"/>
              </a:lnSpc>
              <a:spcBef>
                <a:spcPts val="1100"/>
              </a:spcBef>
              <a:buSzTx/>
              <a:buFontTx/>
              <a:buNone/>
              <a:defRPr sz="1568">
                <a:solidFill>
                  <a:srgbClr val="0C1F13"/>
                </a:solidFill>
                <a:latin typeface="+mj-lt"/>
                <a:ea typeface="+mj-ea"/>
                <a:cs typeface="+mj-cs"/>
                <a:sym typeface="Helvetica"/>
              </a:defRPr>
            </a:pPr>
            <a:r>
              <a:t>(१) प्रत्येक नागरिकलाई स्वच्छ र स्वस्थ वातावरणमा बाँच्न पाउने हक हुनेछ ।</a:t>
            </a:r>
            <a:br/>
            <a:r>
              <a:t>(२) वातावरणीय प्रदूषण वा ह्रासबाट हुने क्षतिबापत पीडितलाई प्रदूषकबाट कानून बमोजिम क्षतिपूर्ति पाउने हक हुुनेछ ।</a:t>
            </a:r>
            <a:br/>
            <a:r>
              <a:t>(३) राष्ट्रको विकास सम्बन्धी कार्यमा वातावरण र विकासबीच समुचित सन्तुलनका लागि आवश्यक कानूनी व्यवस्था गर्न यस धाराले बाधा</a:t>
            </a:r>
            <a:br/>
            <a:r>
              <a:t>पुर्‍याएको मानिने छैन ।</a:t>
            </a:r>
          </a:p>
          <a:p>
            <a:pPr marL="0" indent="0" algn="just" defTabSz="256031">
              <a:lnSpc>
                <a:spcPts val="3200"/>
              </a:lnSpc>
              <a:spcBef>
                <a:spcPts val="1100"/>
              </a:spcBef>
              <a:buSzTx/>
              <a:buFontTx/>
              <a:buNone/>
              <a:defRPr b="1" sz="1568">
                <a:solidFill>
                  <a:srgbClr val="0C1F13"/>
                </a:solidFill>
                <a:latin typeface="+mj-lt"/>
                <a:ea typeface="+mj-ea"/>
                <a:cs typeface="+mj-cs"/>
                <a:sym typeface="Helvetica"/>
              </a:defRPr>
            </a:pPr>
            <a:r>
              <a:t>३५. स्वास्थ्य सम्बन्धी हकः</a:t>
            </a:r>
            <a:endParaRPr b="0"/>
          </a:p>
          <a:p>
            <a:pPr marL="0" indent="0" algn="just" defTabSz="256031">
              <a:lnSpc>
                <a:spcPts val="3200"/>
              </a:lnSpc>
              <a:spcBef>
                <a:spcPts val="1100"/>
              </a:spcBef>
              <a:buSzTx/>
              <a:buFontTx/>
              <a:buNone/>
              <a:defRPr sz="1568">
                <a:solidFill>
                  <a:srgbClr val="0C1F13"/>
                </a:solidFill>
                <a:latin typeface="+mj-lt"/>
                <a:ea typeface="+mj-ea"/>
                <a:cs typeface="+mj-cs"/>
                <a:sym typeface="Helvetica"/>
              </a:defRPr>
            </a:pPr>
            <a:r>
              <a:t>(१) प्रत्येक नागरिकलाई राज्यबाट आधारभूत स्वास्थ्य सेवा निःशुल्क प्राप्त गर्ने हक हुनेछ र कसैलाई पनि आकस्मिक स्वास्थ्य</a:t>
            </a:r>
            <a:br/>
            <a:r>
              <a:t>सेवाबाट वञ्चित गरिने छैन ।</a:t>
            </a:r>
            <a:br/>
            <a:r>
              <a:t>(२) प्रत्येक व्यक्तिलाई आफ्नो स्वास्थ्य उपचारको सम्बन्धमा जानकारी पाउने हक हुनेछ ।</a:t>
            </a:r>
            <a:br/>
            <a:r>
              <a:t>(३) प्रत्येक नागरिकलाई स्वास्थ्य सेवामा समान पहुँचको हक हुनेछ ।</a:t>
            </a:r>
            <a:br/>
            <a:r>
              <a:t>(४) प्रत्येक नागरिकलाई स्वच्छ खानेपानी तथा सरसफाइमा पहुँचको हक हुनेछ ।</a:t>
            </a:r>
          </a:p>
        </p:txBody>
      </p:sp>
      <p:sp>
        <p:nvSpPr>
          <p:cNvPr id="2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olid Waste Management Act, 2011 (related to SWM)"/>
          <p:cNvSpPr txBox="1"/>
          <p:nvPr>
            <p:ph type="title"/>
          </p:nvPr>
        </p:nvSpPr>
        <p:spPr>
          <a:prstGeom prst="rect">
            <a:avLst/>
          </a:prstGeom>
        </p:spPr>
        <p:txBody>
          <a:bodyPr/>
          <a:lstStyle>
            <a:lvl1pPr>
              <a:spcBef>
                <a:spcPts val="1000"/>
              </a:spcBef>
              <a:defRPr sz="3600"/>
            </a:lvl1pPr>
          </a:lstStyle>
          <a:p>
            <a:pPr/>
            <a:r>
              <a:t>Solid Waste Management Act, 2011 (related to SWM)</a:t>
            </a:r>
          </a:p>
        </p:txBody>
      </p:sp>
      <p:sp>
        <p:nvSpPr>
          <p:cNvPr id="270" name="४१. सरसफाई तथा फोहोरमैला व्यवस्थापन : (१) वातावरणीय प्रदुषण तथा फोहोरमैलाबाट मानव स्वास्थ्यमा पारेको वा पार्ने प्रतिकूल प्रभावलाई नियन्त्रण गर्नको लागि नेपाल सरकारले प्रचलित सङ्घीय कानून बमोजिम आवश्यक मापदण्ड बनाउन सक्नेछ। (२) स्वास्थ्यजन्य फोहोरमैला संकलन, पुन: प्रयोग, प्रशोधन, बिसर्जन र नियमनको लागि नेपाल सरकारले आवश्यक मापदण्ड बनाउनेछ। (३) उपदफा (१) र (२) बमोजिमको मापदण्डको पालना गर्नु प्रदेश तथा स्थानीय तहको कर्तव्य हुनेछ। (४) प्रत्येक स्वास्थ्य संस्थाले तोकिएको मापदण्ड बमोजिम जोखिम रहित र जोखिमयुक्त फोहोरहरूलाई छुट्याई व्यवस्थापन गर्नु पर्नेछ। (५) प्रत्येक स्वास्थ्य संस्थाले सेवा प्रदायकलाई तोकिएको मापदण्ड बमोजिमको स्वच्छ खानेपानी उपलब्ध गराउनु पर्नेछ।"/>
          <p:cNvSpPr txBox="1"/>
          <p:nvPr>
            <p:ph type="body" idx="1"/>
          </p:nvPr>
        </p:nvSpPr>
        <p:spPr>
          <a:prstGeom prst="rect">
            <a:avLst/>
          </a:prstGeom>
        </p:spPr>
        <p:txBody>
          <a:bodyPr/>
          <a:lstStyle/>
          <a:p>
            <a:pPr marL="0" indent="0" algn="just" defTabSz="429768">
              <a:lnSpc>
                <a:spcPts val="4600"/>
              </a:lnSpc>
              <a:spcBef>
                <a:spcPts val="1800"/>
              </a:spcBef>
              <a:buSzTx/>
              <a:buFontTx/>
              <a:buNone/>
              <a:defRPr sz="1974">
                <a:solidFill>
                  <a:srgbClr val="777777"/>
                </a:solidFill>
                <a:latin typeface="+mj-lt"/>
                <a:ea typeface="+mj-ea"/>
                <a:cs typeface="+mj-cs"/>
                <a:sym typeface="Helvetica"/>
              </a:defRPr>
            </a:pPr>
            <a:r>
              <a:t>४१. सरसफाई तथा फोहोरमैला व्यवस्थापन : (१) वातावरणीय प्रदुषण तथा फोहोरमैलाबाट मानव स्वास्थ्यमा पारेको वा पार्ने प्रतिकूल प्रभावलाई नियन्त्रण गर्नको लागि नेपाल सरकारले प्रचलित सङ्घीय कानून बमोजिम आवश्यक मापदण्ड बनाउन सक्नेछ।</a:t>
            </a:r>
            <a:br/>
            <a:r>
              <a:t>(२) स्वास्थ्यजन्य फोहोरमैला संकलन, पुन: प्रयोग, प्रशोधन, बिसर्जन र नियमनको लागि नेपाल सरकारले आवश्यक मापदण्ड बनाउनेछ।</a:t>
            </a:r>
            <a:br/>
            <a:r>
              <a:t>(३) उपदफा (१) र (२) बमोजिमको मापदण्डको पालना गर्नु प्रदेश तथा स्थानीय तहको कर्तव्य हुनेछ।</a:t>
            </a:r>
            <a:br/>
            <a:r>
              <a:t>(४) प्रत्येक स्वास्थ्य संस्थाले तोकिएको मापदण्ड बमोजिम जोखिम रहित र जोखिमयुक्त फोहोरहरूलाई छुट्याई व्यवस्थापन गर्नु पर्नेछ।</a:t>
            </a:r>
            <a:br/>
            <a:r>
              <a:t>(५) प्रत्येक स्वास्थ्य संस्थाले सेवा प्रदायकलाई तोकिएको मापदण्ड बमोजिमको स्वच्छ खानेपानी उपलब्ध गराउनु पर्नेछ।</a:t>
            </a:r>
          </a:p>
        </p:txBody>
      </p:sp>
      <p:sp>
        <p:nvSpPr>
          <p:cNvPr id="27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National guidelines and strategy - Chudamani Bhandari</a:t>
            </a:r>
          </a:p>
        </p:txBody>
      </p:sp>
      <p:sp>
        <p:nvSpPr>
          <p:cNvPr id="274" name="Title 1"/>
          <p:cNvSpPr txBox="1"/>
          <p:nvPr>
            <p:ph type="title"/>
          </p:nvPr>
        </p:nvSpPr>
        <p:spPr>
          <a:xfrm>
            <a:off x="1156252" y="370544"/>
            <a:ext cx="10515601" cy="708302"/>
          </a:xfrm>
          <a:prstGeom prst="rect">
            <a:avLst/>
          </a:prstGeom>
        </p:spPr>
        <p:txBody>
          <a:bodyPr/>
          <a:lstStyle>
            <a:lvl1pPr>
              <a:defRPr sz="3600"/>
            </a:lvl1pPr>
          </a:lstStyle>
          <a:p>
            <a:pPr/>
            <a:r>
              <a:t>Local Government Operation Act 2017</a:t>
            </a:r>
          </a:p>
        </p:txBody>
      </p:sp>
      <p:sp>
        <p:nvSpPr>
          <p:cNvPr id="275" name="Content Placeholder 2"/>
          <p:cNvSpPr txBox="1"/>
          <p:nvPr>
            <p:ph type="body" sz="half" idx="1"/>
          </p:nvPr>
        </p:nvSpPr>
        <p:spPr>
          <a:xfrm>
            <a:off x="838200" y="1247775"/>
            <a:ext cx="10515600" cy="2136775"/>
          </a:xfrm>
          <a:prstGeom prst="rect">
            <a:avLst/>
          </a:prstGeom>
        </p:spPr>
        <p:txBody>
          <a:bodyPr/>
          <a:lstStyle/>
          <a:p>
            <a:pPr>
              <a:defRPr sz="2400"/>
            </a:pPr>
            <a:r>
              <a:t>Land fill site for Solid waste management is mandatory to become a Municipality</a:t>
            </a:r>
          </a:p>
          <a:p>
            <a:pPr>
              <a:defRPr sz="2400"/>
            </a:pPr>
            <a:r>
              <a:t>To regulate, operate and monitor basic Sanitation and Health program overall power is under the local government </a:t>
            </a:r>
          </a:p>
        </p:txBody>
      </p:sp>
      <p:sp>
        <p:nvSpPr>
          <p:cNvPr id="276"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77"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Title 1"/>
          <p:cNvSpPr txBox="1"/>
          <p:nvPr/>
        </p:nvSpPr>
        <p:spPr>
          <a:xfrm>
            <a:off x="791155" y="3033711"/>
            <a:ext cx="10424160" cy="70167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3600">
                <a:latin typeface="Cambria"/>
                <a:ea typeface="Cambria"/>
                <a:cs typeface="Cambria"/>
                <a:sym typeface="Cambria"/>
              </a:defRPr>
            </a:lvl1pPr>
          </a:lstStyle>
          <a:p>
            <a:pPr/>
            <a:r>
              <a:t>Urban Health Policy 2015</a:t>
            </a:r>
          </a:p>
        </p:txBody>
      </p:sp>
      <p:sp>
        <p:nvSpPr>
          <p:cNvPr id="279" name="Rectangle 7"/>
          <p:cNvSpPr txBox="1"/>
          <p:nvPr/>
        </p:nvSpPr>
        <p:spPr>
          <a:xfrm>
            <a:off x="310762" y="3553478"/>
            <a:ext cx="11315370" cy="2427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pPr>
          </a:p>
          <a:p>
            <a:pPr lvl="1" marL="742950" indent="-285750" algn="just">
              <a:buSzPct val="100000"/>
              <a:buFont typeface="Arial"/>
              <a:buChar char="•"/>
              <a:defRPr sz="2400">
                <a:latin typeface="Cambria"/>
                <a:ea typeface="Cambria"/>
                <a:cs typeface="Cambria"/>
                <a:sym typeface="Cambria"/>
              </a:defRPr>
            </a:pPr>
            <a:r>
              <a:t>Delivering quality essential health services to the urban population, particularly to the urban poor, women, children, and marginalized groups through Urban Health Promotion Centers. Ministry of Health and Kathmandu Metropolitan City is on its trajectory to upgrade Urban Health Centers to Urban Health Promotion Centers. The service delivery package includes environmental health staff and activities, among which WASH and occupational health and safety will be prioritized.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National guidelines and strategy - Chudamani Bhandari</a:t>
            </a:r>
          </a:p>
        </p:txBody>
      </p:sp>
      <p:sp>
        <p:nvSpPr>
          <p:cNvPr id="282" name="Title 1"/>
          <p:cNvSpPr txBox="1"/>
          <p:nvPr>
            <p:ph type="title"/>
          </p:nvPr>
        </p:nvSpPr>
        <p:spPr>
          <a:xfrm>
            <a:off x="1034702" y="365125"/>
            <a:ext cx="10219532" cy="1137444"/>
          </a:xfrm>
          <a:prstGeom prst="rect">
            <a:avLst/>
          </a:prstGeom>
        </p:spPr>
        <p:txBody>
          <a:bodyPr/>
          <a:lstStyle/>
          <a:p>
            <a:pPr defTabSz="594359">
              <a:defRPr sz="2600"/>
            </a:pPr>
            <a:br/>
            <a:r>
              <a:t> </a:t>
            </a:r>
            <a:r>
              <a:rPr b="1"/>
              <a:t>National Health Policy, 2019 </a:t>
            </a:r>
            <a:br>
              <a:rPr b="1"/>
            </a:br>
          </a:p>
        </p:txBody>
      </p:sp>
      <p:sp>
        <p:nvSpPr>
          <p:cNvPr id="283" name="Content Placeholder 2"/>
          <p:cNvSpPr txBox="1"/>
          <p:nvPr>
            <p:ph type="body" idx="1"/>
          </p:nvPr>
        </p:nvSpPr>
        <p:spPr>
          <a:xfrm>
            <a:off x="838199" y="1460499"/>
            <a:ext cx="10995991" cy="4768024"/>
          </a:xfrm>
          <a:prstGeom prst="rect">
            <a:avLst/>
          </a:prstGeom>
        </p:spPr>
        <p:txBody>
          <a:bodyPr/>
          <a:lstStyle/>
          <a:p>
            <a:pPr algn="just">
              <a:defRPr sz="2500"/>
            </a:pPr>
            <a:r>
              <a:t>Surveillance system shall be implemented on environment, sanitation, drinking water and food items, etc. in coordination with concerned stakeholders. </a:t>
            </a:r>
          </a:p>
          <a:p>
            <a:pPr algn="just">
              <a:defRPr sz="2500"/>
            </a:pPr>
            <a:r>
              <a:t>Environment and health-friendly technologies shall be encouraged; </a:t>
            </a:r>
          </a:p>
          <a:p>
            <a:pPr lvl="1" marL="685800" indent="-228600" algn="just">
              <a:defRPr sz="2500"/>
            </a:pPr>
            <a:r>
              <a:t>state and local levels shall be made responsible for proper management, regulation and </a:t>
            </a:r>
          </a:p>
          <a:p>
            <a:pPr lvl="1" marL="685800" indent="-228600" algn="just">
              <a:defRPr sz="2500"/>
            </a:pPr>
            <a:r>
              <a:t>continuous monitoring of waste and medical garbage produced by hospitals, health institutions and laboratories. </a:t>
            </a:r>
          </a:p>
          <a:p>
            <a:pPr algn="just">
              <a:defRPr sz="2500"/>
            </a:pPr>
            <a:r>
              <a:t>Coordination and advocacy shall be done to promote domestic and community waste management and environment cleanliness. </a:t>
            </a:r>
          </a:p>
          <a:p>
            <a:pPr algn="just">
              <a:defRPr sz="2500"/>
            </a:pPr>
            <a:r>
              <a:t>Programmes to minimize climate change-induced health problems shall be revised and developed in collaboration and coordination with stakeholders. </a:t>
            </a:r>
          </a:p>
        </p:txBody>
      </p:sp>
      <p:sp>
        <p:nvSpPr>
          <p:cNvPr id="284"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85"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National guidelines and strategy - Chudamani Bhandari</a:t>
            </a:r>
          </a:p>
        </p:txBody>
      </p:sp>
      <p:sp>
        <p:nvSpPr>
          <p:cNvPr id="288" name="Title 1"/>
          <p:cNvSpPr txBox="1"/>
          <p:nvPr>
            <p:ph type="title"/>
          </p:nvPr>
        </p:nvSpPr>
        <p:spPr>
          <a:xfrm>
            <a:off x="838200" y="365126"/>
            <a:ext cx="10515600" cy="994047"/>
          </a:xfrm>
          <a:prstGeom prst="rect">
            <a:avLst/>
          </a:prstGeom>
        </p:spPr>
        <p:txBody>
          <a:bodyPr/>
          <a:lstStyle/>
          <a:p>
            <a:pPr defTabSz="795527">
              <a:defRPr sz="3393"/>
            </a:pPr>
            <a:br/>
            <a:r>
              <a:t> </a:t>
            </a:r>
            <a:r>
              <a:rPr b="1"/>
              <a:t>The Public Health Service Act, 2075 (2018) </a:t>
            </a:r>
          </a:p>
        </p:txBody>
      </p:sp>
      <p:sp>
        <p:nvSpPr>
          <p:cNvPr id="289" name="Content Placeholder 2"/>
          <p:cNvSpPr txBox="1"/>
          <p:nvPr>
            <p:ph type="body" idx="1"/>
          </p:nvPr>
        </p:nvSpPr>
        <p:spPr>
          <a:xfrm>
            <a:off x="838200" y="1460499"/>
            <a:ext cx="10515600" cy="4715014"/>
          </a:xfrm>
          <a:prstGeom prst="rect">
            <a:avLst/>
          </a:prstGeom>
        </p:spPr>
        <p:txBody>
          <a:bodyPr/>
          <a:lstStyle/>
          <a:p>
            <a:pPr marL="0" indent="0" algn="just">
              <a:buSzTx/>
              <a:buNone/>
              <a:defRPr b="1" sz="2700"/>
            </a:pPr>
            <a:r>
              <a:t>Noise and air pollution: </a:t>
            </a:r>
          </a:p>
          <a:p>
            <a:pPr marL="0" indent="0" algn="just">
              <a:buSzTx/>
              <a:buNone/>
              <a:defRPr b="1" sz="2700"/>
            </a:pPr>
            <a:r>
              <a:rPr b="0"/>
              <a:t>(</a:t>
            </a:r>
            <a:r>
              <a:rPr b="0" sz="2600"/>
              <a:t>1) The Government of Nepal may, for reducing the effect to the public health by noise, air, water and visibility pollutions, determine standards regarding this in accordance with the Federal law. </a:t>
            </a:r>
            <a:endParaRPr b="0" sz="2600"/>
          </a:p>
          <a:p>
            <a:pPr marL="0" indent="0" algn="just">
              <a:buSzTx/>
              <a:buNone/>
              <a:defRPr sz="2600"/>
            </a:pPr>
            <a:r>
              <a:t>(2) It shall be the duty of the Province, Local Level, general public, entrepreneurs, businesspersons, organizations and institutions to comply with the standards. </a:t>
            </a:r>
          </a:p>
          <a:p>
            <a:pPr marL="0" indent="0" algn="just">
              <a:buSzTx/>
              <a:buNone/>
              <a:defRPr sz="2600"/>
            </a:pPr>
            <a:r>
              <a:t>(3) The Government of Nepal shall, for reducing the effect to the public health by sound, air, water and visibility pollutions, determine standards as to the noise, air, water, and visibility pollution in accordance with the Federal law. </a:t>
            </a:r>
          </a:p>
        </p:txBody>
      </p:sp>
      <p:sp>
        <p:nvSpPr>
          <p:cNvPr id="290"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91"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olicy and Strategy for environmental health promotion in Nepal"/>
          <p:cNvSpPr txBox="1"/>
          <p:nvPr>
            <p:ph type="title"/>
          </p:nvPr>
        </p:nvSpPr>
        <p:spPr>
          <a:prstGeom prst="rect">
            <a:avLst/>
          </a:prstGeom>
        </p:spPr>
        <p:txBody>
          <a:bodyPr/>
          <a:lstStyle>
            <a:lvl1pPr algn="ctr">
              <a:defRPr b="1" sz="3600"/>
            </a:lvl1pPr>
          </a:lstStyle>
          <a:p>
            <a:pPr/>
            <a:r>
              <a:t>Policy and Strategy for environmental health promotion in Nepal</a:t>
            </a:r>
          </a:p>
        </p:txBody>
      </p:sp>
      <p:sp>
        <p:nvSpPr>
          <p:cNvPr id="198" name="Environmental protection, public health and human rights…"/>
          <p:cNvSpPr txBox="1"/>
          <p:nvPr>
            <p:ph type="body" idx="1"/>
          </p:nvPr>
        </p:nvSpPr>
        <p:spPr>
          <a:prstGeom prst="rect">
            <a:avLst/>
          </a:prstGeom>
        </p:spPr>
        <p:txBody>
          <a:bodyPr/>
          <a:lstStyle/>
          <a:p>
            <a:pPr marL="320842" indent="-320842">
              <a:spcBef>
                <a:spcPts val="0"/>
              </a:spcBef>
              <a:buFontTx/>
              <a:defRPr sz="3200"/>
            </a:pPr>
            <a:r>
              <a:t>Environmental protection, public health and human rights</a:t>
            </a:r>
          </a:p>
          <a:p>
            <a:pPr marL="320842" indent="-320842">
              <a:spcBef>
                <a:spcPts val="0"/>
              </a:spcBef>
              <a:buFontTx/>
              <a:defRPr sz="3200"/>
            </a:pPr>
          </a:p>
          <a:p>
            <a:pPr marL="320842" indent="-320842">
              <a:spcBef>
                <a:spcPts val="0"/>
              </a:spcBef>
              <a:buFontTx/>
              <a:defRPr sz="3200"/>
            </a:pPr>
            <a:r>
              <a:t>Environmental health as an emerging issue globally</a:t>
            </a:r>
            <a:br/>
          </a:p>
          <a:p>
            <a:pPr marL="320842" indent="-320842">
              <a:spcBef>
                <a:spcPts val="0"/>
              </a:spcBef>
              <a:buFontTx/>
              <a:defRPr sz="3200"/>
            </a:pPr>
            <a:r>
              <a:t>Context of Environmental health in Nepal</a:t>
            </a:r>
          </a:p>
          <a:p>
            <a:pPr marL="320842" indent="-320842">
              <a:spcBef>
                <a:spcPts val="0"/>
              </a:spcBef>
              <a:buFontTx/>
              <a:defRPr sz="3200"/>
            </a:pPr>
          </a:p>
          <a:p>
            <a:pPr marL="320842" indent="-320842">
              <a:spcBef>
                <a:spcPts val="0"/>
              </a:spcBef>
              <a:buFontTx/>
              <a:defRPr sz="3200"/>
            </a:pPr>
            <a:r>
              <a:t>Policies and Strategies related to Environmental Health </a:t>
            </a:r>
            <a:br/>
          </a:p>
        </p:txBody>
      </p:sp>
      <p:sp>
        <p:nvSpPr>
          <p:cNvPr id="199" name="Slide Number"/>
          <p:cNvSpPr txBox="1"/>
          <p:nvPr>
            <p:ph type="sldNum" sz="quarter" idx="2"/>
          </p:nvPr>
        </p:nvSpPr>
        <p:spPr>
          <a:xfrm>
            <a:off x="11173459"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National guidelines and strategy - Chudamani Bhandari</a:t>
            </a:r>
          </a:p>
        </p:txBody>
      </p:sp>
      <p:sp>
        <p:nvSpPr>
          <p:cNvPr id="294" name="Title 1"/>
          <p:cNvSpPr txBox="1"/>
          <p:nvPr>
            <p:ph type="title"/>
          </p:nvPr>
        </p:nvSpPr>
        <p:spPr>
          <a:xfrm>
            <a:off x="838200" y="365126"/>
            <a:ext cx="10515600" cy="979486"/>
          </a:xfrm>
          <a:prstGeom prst="rect">
            <a:avLst/>
          </a:prstGeom>
        </p:spPr>
        <p:txBody>
          <a:bodyPr/>
          <a:lstStyle/>
          <a:p>
            <a:pPr defTabSz="768095">
              <a:defRPr sz="3275"/>
            </a:pPr>
            <a:br/>
            <a:r>
              <a:t> </a:t>
            </a:r>
            <a:r>
              <a:rPr b="1"/>
              <a:t>The Public Health Service Act, 2075 (2018) </a:t>
            </a:r>
          </a:p>
        </p:txBody>
      </p:sp>
      <p:sp>
        <p:nvSpPr>
          <p:cNvPr id="295" name="Content Placeholder 2"/>
          <p:cNvSpPr txBox="1"/>
          <p:nvPr>
            <p:ph type="body" idx="1"/>
          </p:nvPr>
        </p:nvSpPr>
        <p:spPr>
          <a:xfrm>
            <a:off x="838200" y="1444486"/>
            <a:ext cx="10515600" cy="4732478"/>
          </a:xfrm>
          <a:prstGeom prst="rect">
            <a:avLst/>
          </a:prstGeom>
        </p:spPr>
        <p:txBody>
          <a:bodyPr/>
          <a:lstStyle/>
          <a:p>
            <a:pPr marL="0" indent="0" algn="just" defTabSz="905255">
              <a:lnSpc>
                <a:spcPct val="81000"/>
              </a:lnSpc>
              <a:spcBef>
                <a:spcPts val="900"/>
              </a:spcBef>
              <a:buSzTx/>
              <a:buNone/>
              <a:defRPr b="1" sz="2574"/>
            </a:pPr>
            <a:r>
              <a:t>Sanitation and waste management: </a:t>
            </a:r>
          </a:p>
          <a:p>
            <a:pPr marL="0" indent="0" algn="just" defTabSz="905255">
              <a:lnSpc>
                <a:spcPct val="81000"/>
              </a:lnSpc>
              <a:spcBef>
                <a:spcPts val="900"/>
              </a:spcBef>
              <a:buSzTx/>
              <a:buNone/>
              <a:defRPr b="1" sz="2574"/>
            </a:pPr>
            <a:r>
              <a:rPr b="0"/>
              <a:t>(1) The Government of Nepal may, in order to control or cause to be controlled the adverse effect to the human health by environmental pollution and waste, make necessary standards in accordance with the prevailing Federal law. </a:t>
            </a:r>
          </a:p>
          <a:p>
            <a:pPr marL="0" indent="0" algn="just" defTabSz="905255">
              <a:lnSpc>
                <a:spcPct val="81000"/>
              </a:lnSpc>
              <a:spcBef>
                <a:spcPts val="900"/>
              </a:spcBef>
              <a:buSzTx/>
              <a:buNone/>
              <a:defRPr sz="2574"/>
            </a:pPr>
            <a:r>
              <a:t>(2) The Government of Nepal shall make necessary standards for collecting, reusing, refining, disposing and regulating the health friendly waste. </a:t>
            </a:r>
          </a:p>
          <a:p>
            <a:pPr marL="0" indent="0" algn="just" defTabSz="905255">
              <a:lnSpc>
                <a:spcPct val="81000"/>
              </a:lnSpc>
              <a:spcBef>
                <a:spcPts val="900"/>
              </a:spcBef>
              <a:buSzTx/>
              <a:buNone/>
              <a:defRPr sz="2574"/>
            </a:pPr>
            <a:r>
              <a:t>(3) It shall be the duty of the Provincial and Local Level to comply with the standards.</a:t>
            </a:r>
          </a:p>
          <a:p>
            <a:pPr marL="0" indent="0" algn="just" defTabSz="905255">
              <a:lnSpc>
                <a:spcPct val="81000"/>
              </a:lnSpc>
              <a:spcBef>
                <a:spcPts val="900"/>
              </a:spcBef>
              <a:buSzTx/>
              <a:buNone/>
              <a:defRPr sz="2574"/>
            </a:pPr>
            <a:r>
              <a:t>(4) Each health institution shall manage the risk-free and risky waste by separating them pursuant to the prescribed standards. </a:t>
            </a:r>
          </a:p>
          <a:p>
            <a:pPr marL="0" indent="0" algn="just" defTabSz="905255">
              <a:lnSpc>
                <a:spcPct val="81000"/>
              </a:lnSpc>
              <a:spcBef>
                <a:spcPts val="900"/>
              </a:spcBef>
              <a:buSzTx/>
              <a:buNone/>
              <a:defRPr sz="2574"/>
            </a:pPr>
            <a:r>
              <a:t>(5) Each health institution shall provide the service providers with clean drinking water pursuant to the prescribed standards. </a:t>
            </a:r>
          </a:p>
        </p:txBody>
      </p:sp>
      <p:sp>
        <p:nvSpPr>
          <p:cNvPr id="296"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97"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Content Placeholder 2"/>
          <p:cNvSpPr txBox="1"/>
          <p:nvPr>
            <p:ph type="body" idx="1"/>
          </p:nvPr>
        </p:nvSpPr>
        <p:spPr>
          <a:xfrm>
            <a:off x="930964" y="1497702"/>
            <a:ext cx="10515601" cy="4956107"/>
          </a:xfrm>
          <a:prstGeom prst="rect">
            <a:avLst/>
          </a:prstGeom>
        </p:spPr>
        <p:txBody>
          <a:bodyPr/>
          <a:lstStyle/>
          <a:p>
            <a:pPr algn="just">
              <a:lnSpc>
                <a:spcPct val="81000"/>
              </a:lnSpc>
              <a:defRPr sz="2300"/>
            </a:pPr>
            <a:r>
              <a:t>The Ministry of Health has identified improving urban health as one of its priorities in the NHSS III (2015-2020). This includes both environmental health and occupational health programmes, and research to support evidence-based decision making (NHSS III outcomes 7 and 9)</a:t>
            </a:r>
          </a:p>
          <a:p>
            <a:pPr algn="just">
              <a:lnSpc>
                <a:spcPct val="81000"/>
              </a:lnSpc>
              <a:defRPr sz="2300"/>
            </a:pPr>
            <a:r>
              <a:t>Management Division, is working on the national and sub-national strategy for health care waste management at for national and sub-national levels . </a:t>
            </a:r>
          </a:p>
          <a:p>
            <a:pPr algn="just">
              <a:lnSpc>
                <a:spcPct val="81000"/>
              </a:lnSpc>
              <a:defRPr sz="2300"/>
            </a:pPr>
            <a:r>
              <a:t>The National Health Research Council, a Division of the Ministry of Health focuses on research and laws and policy design. Environmental health is one of the priorities. </a:t>
            </a:r>
          </a:p>
          <a:p>
            <a:pPr algn="just">
              <a:lnSpc>
                <a:spcPct val="81000"/>
              </a:lnSpc>
              <a:defRPr sz="2300"/>
            </a:pPr>
            <a:r>
              <a:t>Multi sectoral engagement and partnerships for improved health outcomes especially on Environmental Health and Climate Change (Nepal- WHO CCS)</a:t>
            </a:r>
          </a:p>
          <a:p>
            <a:pPr algn="just">
              <a:lnSpc>
                <a:spcPct val="81000"/>
              </a:lnSpc>
              <a:defRPr sz="2300"/>
            </a:pPr>
            <a:r>
              <a:t>Implementation of Health National Adaptation Plan (H-NAP) ; Climate Change Health Adaptation Strategies and Action Plans of Nepal (2016-2020)</a:t>
            </a:r>
          </a:p>
        </p:txBody>
      </p:sp>
      <p:sp>
        <p:nvSpPr>
          <p:cNvPr id="300"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1" name="Title 6"/>
          <p:cNvSpPr txBox="1"/>
          <p:nvPr>
            <p:ph type="title"/>
          </p:nvPr>
        </p:nvSpPr>
        <p:spPr>
          <a:xfrm>
            <a:off x="1156252" y="172140"/>
            <a:ext cx="10515601" cy="1325563"/>
          </a:xfrm>
          <a:prstGeom prst="rect">
            <a:avLst/>
          </a:prstGeom>
        </p:spPr>
        <p:txBody>
          <a:bodyPr/>
          <a:lstStyle/>
          <a:p>
            <a:pPr/>
            <a:r>
              <a:t>Strategic priorities and way forward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Legal framework on HCWM - Indu Bikram Joshi</a:t>
            </a:r>
          </a:p>
        </p:txBody>
      </p:sp>
      <p:sp>
        <p:nvSpPr>
          <p:cNvPr id="304" name="Content Placeholder 2"/>
          <p:cNvSpPr txBox="1"/>
          <p:nvPr>
            <p:ph type="body" idx="1"/>
          </p:nvPr>
        </p:nvSpPr>
        <p:spPr>
          <a:prstGeom prst="rect">
            <a:avLst/>
          </a:prstGeom>
        </p:spPr>
        <p:txBody>
          <a:bodyPr/>
          <a:lstStyle/>
          <a:p>
            <a:pPr marL="0" indent="0">
              <a:buSzTx/>
              <a:buNone/>
              <a:defRPr sz="3200"/>
            </a:pPr>
            <a:r>
              <a:t>Follow the key steps suggested in WHA 72.7, Agenda Item 12.5, May 2019- resolution passed on “Water, sanitation and hygiene in health care facilities” in Nepal context including </a:t>
            </a:r>
          </a:p>
          <a:p>
            <a:pPr lvl="1" marL="685800" indent="-228600">
              <a:spcBef>
                <a:spcPts val="500"/>
              </a:spcBef>
            </a:pPr>
            <a:r>
              <a:t>comprehensive assessments</a:t>
            </a:r>
            <a:endParaRPr sz="2400"/>
          </a:p>
          <a:p>
            <a:pPr lvl="1" marL="685800" indent="-228600">
              <a:spcBef>
                <a:spcPts val="500"/>
              </a:spcBef>
            </a:pPr>
            <a:r>
              <a:t>development and implementation of a road map</a:t>
            </a:r>
            <a:endParaRPr sz="2400"/>
          </a:p>
          <a:p>
            <a:pPr lvl="1" marL="685800" indent="-228600">
              <a:spcBef>
                <a:spcPts val="500"/>
              </a:spcBef>
            </a:pPr>
            <a:r>
              <a:t>establishment and implementation of standards for safe water, sanitation and hygiene and infection prevention and control in all health care settings and setting targets set within health policies. </a:t>
            </a:r>
          </a:p>
        </p:txBody>
      </p:sp>
      <p:sp>
        <p:nvSpPr>
          <p:cNvPr id="305"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306" name="Slide Number Placeholder 5"/>
          <p:cNvSpPr txBox="1"/>
          <p:nvPr>
            <p:ph type="sldNum" sz="quarter" idx="2"/>
          </p:nvPr>
        </p:nvSpPr>
        <p:spPr>
          <a:xfrm>
            <a:off x="11097260" y="6401179"/>
            <a:ext cx="2565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7" name="Title 6"/>
          <p:cNvSpPr txBox="1"/>
          <p:nvPr>
            <p:ph type="title"/>
          </p:nvPr>
        </p:nvSpPr>
        <p:spPr>
          <a:prstGeom prst="rect">
            <a:avLst/>
          </a:prstGeom>
        </p:spPr>
        <p:txBody>
          <a:bodyPr/>
          <a:lstStyle/>
          <a:p>
            <a:pPr/>
            <a:r>
              <a:t>Strategic priorities and way forward..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Environmental health and waste management section"/>
          <p:cNvSpPr txBox="1"/>
          <p:nvPr>
            <p:ph type="title"/>
          </p:nvPr>
        </p:nvSpPr>
        <p:spPr>
          <a:prstGeom prst="rect">
            <a:avLst/>
          </a:prstGeom>
        </p:spPr>
        <p:txBody>
          <a:bodyPr/>
          <a:lstStyle>
            <a:lvl1pPr defTabSz="457200">
              <a:lnSpc>
                <a:spcPts val="8200"/>
              </a:lnSpc>
              <a:spcBef>
                <a:spcPts val="500"/>
              </a:spcBef>
              <a:defRPr sz="3500" u="sng">
                <a:solidFill>
                  <a:srgbClr val="74CBC8"/>
                </a:solidFill>
                <a:uFill>
                  <a:solidFill>
                    <a:srgbClr val="74CBC8"/>
                  </a:solidFill>
                </a:uFill>
                <a:latin typeface="Helvetica Neue Light"/>
                <a:ea typeface="Helvetica Neue Light"/>
                <a:cs typeface="Helvetica Neue Light"/>
                <a:sym typeface="Helvetica Neue Light"/>
                <a:hlinkClick r:id="rId2" invalidUrl="" action="" tgtFrame="" tooltip="" history="1" highlightClick="0" endSnd="0"/>
              </a:defRPr>
            </a:lvl1pPr>
          </a:lstStyle>
          <a:p>
            <a:pPr>
              <a:defRPr u="none">
                <a:solidFill>
                  <a:srgbClr val="9E2A23"/>
                </a:solidFill>
                <a:uFillTx/>
              </a:defRPr>
            </a:pPr>
            <a:r>
              <a:rPr u="sng">
                <a:solidFill>
                  <a:srgbClr val="74CBC8"/>
                </a:solidFill>
                <a:uFill>
                  <a:solidFill>
                    <a:srgbClr val="74CBC8"/>
                  </a:solidFill>
                </a:uFill>
                <a:hlinkClick r:id="rId2" invalidUrl="" action="" tgtFrame="" tooltip="" history="1" highlightClick="0" endSnd="0"/>
              </a:rPr>
              <a:t>Environmental health and waste management section</a:t>
            </a:r>
          </a:p>
        </p:txBody>
      </p:sp>
      <p:sp>
        <p:nvSpPr>
          <p:cNvPr id="310" name="संघ, प्रदेश तथा स्थानिय सरकारको कार्य जिम्मेवारी सम्बन्धमा श्री मन्त्रीपरीषदले स्वीकृत गरेको संघको कार्यबिस्तृतीकरणमा खानेपानी, खाद्य पदार्थ र हावाको गुणस्तरीयता अनुगमन तथा लेखाजोखा ढाँचा एवं गुणस्तरको मापदण्ड निर्धारण गर्ने उल्लेख भए अनुसार सो कार्य संचालन गर्न यो शाखा स्थापना गरीएको हो । यस शाखाको कार्यविवरण निम्नअनुसार छ :…"/>
          <p:cNvSpPr txBox="1"/>
          <p:nvPr>
            <p:ph type="body" idx="1"/>
          </p:nvPr>
        </p:nvSpPr>
        <p:spPr>
          <a:prstGeom prst="rect">
            <a:avLst/>
          </a:prstGeom>
        </p:spPr>
        <p:txBody>
          <a:bodyPr/>
          <a:lstStyle/>
          <a:p>
            <a:pPr marL="0" indent="0" algn="just" defTabSz="448055">
              <a:lnSpc>
                <a:spcPts val="3500"/>
              </a:lnSpc>
              <a:spcBef>
                <a:spcPts val="1400"/>
              </a:spcBef>
              <a:buSzTx/>
              <a:buFontTx/>
              <a:buNone/>
              <a:defRPr sz="1666">
                <a:solidFill>
                  <a:srgbClr val="32373B"/>
                </a:solidFill>
                <a:latin typeface="Helvetica Neue"/>
                <a:ea typeface="Helvetica Neue"/>
                <a:cs typeface="Helvetica Neue"/>
                <a:sym typeface="Helvetica Neue"/>
              </a:defRPr>
            </a:pPr>
            <a:r>
              <a:t>संघ, प्रदेश तथा स्थानिय सरकारको कार्य जिम्मेवारी सम्बन्धमा श्री मन्त्रीपरीषदले स्वीकृत गरेको संघको कार्यबिस्तृतीकरणमा खानेपानी, खाद्य पदार्थ र हावाको गुणस्तरीयता अनुगमन तथा लेखाजोखा ढाँचा एवं गुणस्तरको मापदण्ड निर्धारण गर्ने उल्लेख भए अनुसार सो कार्य संचालन गर्न यो शाखा स्थापना गरीएको हो । यस शाखाको कार्यविवरण निम्नअनुसार छ :</a:t>
            </a:r>
          </a:p>
          <a:p>
            <a:pPr marL="448055" indent="-311150" algn="just" defTabSz="448055">
              <a:lnSpc>
                <a:spcPts val="3900"/>
              </a:lnSpc>
              <a:spcBef>
                <a:spcPts val="0"/>
              </a:spcBef>
              <a:buClr>
                <a:srgbClr val="32373B"/>
              </a:buClr>
              <a:buFont typeface="Helvetica Neue"/>
              <a:defRPr sz="1666">
                <a:solidFill>
                  <a:srgbClr val="32373B"/>
                </a:solidFill>
                <a:latin typeface="Helvetica Neue"/>
                <a:ea typeface="Helvetica Neue"/>
                <a:cs typeface="Helvetica Neue"/>
                <a:sym typeface="Helvetica Neue"/>
              </a:defRPr>
            </a:pPr>
            <a:r>
              <a:t>वातावरणिय स्वास्थ्य सम्बन्धि नीति, निर्देशिका, मार्गदर्शन, मापदण्ड लगायतका दस्तावेजहरु निर्माण गर्न सहयोग तथा सहजीकरण गर्ने ।</a:t>
            </a:r>
          </a:p>
          <a:p>
            <a:pPr marL="448055" indent="-311150" algn="just" defTabSz="448055">
              <a:lnSpc>
                <a:spcPts val="3900"/>
              </a:lnSpc>
              <a:spcBef>
                <a:spcPts val="0"/>
              </a:spcBef>
              <a:buClr>
                <a:srgbClr val="32373B"/>
              </a:buClr>
              <a:buFont typeface="Helvetica Neue"/>
              <a:defRPr sz="1666">
                <a:solidFill>
                  <a:srgbClr val="32373B"/>
                </a:solidFill>
                <a:latin typeface="Helvetica Neue"/>
                <a:ea typeface="Helvetica Neue"/>
                <a:cs typeface="Helvetica Neue"/>
                <a:sym typeface="Helvetica Neue"/>
              </a:defRPr>
            </a:pPr>
            <a:r>
              <a:t>खानेपानी, हावा तथा समग्र वातावरणले स्वास्थ्यमा पारेको असर सम्बन्धमा निगरानी, अध्ययन, अनुसन्धान तथा नियमनमा सहजीकरण गर्ने ।</a:t>
            </a:r>
          </a:p>
          <a:p>
            <a:pPr marL="448055" indent="-311150" algn="just" defTabSz="448055">
              <a:lnSpc>
                <a:spcPts val="3900"/>
              </a:lnSpc>
              <a:spcBef>
                <a:spcPts val="0"/>
              </a:spcBef>
              <a:buClr>
                <a:srgbClr val="32373B"/>
              </a:buClr>
              <a:buFont typeface="Helvetica Neue"/>
              <a:defRPr sz="1666">
                <a:solidFill>
                  <a:srgbClr val="32373B"/>
                </a:solidFill>
                <a:latin typeface="Helvetica Neue"/>
                <a:ea typeface="Helvetica Neue"/>
                <a:cs typeface="Helvetica Neue"/>
                <a:sym typeface="Helvetica Neue"/>
              </a:defRPr>
            </a:pPr>
            <a:r>
              <a:t>स्वास्थ्य सेवाजन्य फोहरमैला व्यवस्थापन सम्बन्धि राष्ट्रिय कानुन, नीति, नियम, मापदण्ड, प्रोटोकल तयार गर्न स्वास्थ्य तथा जनसंख्या मन्त्रालयलाई सहयोग गर्ने ।</a:t>
            </a:r>
          </a:p>
          <a:p>
            <a:pPr marL="448055" indent="-311150" algn="just" defTabSz="448055">
              <a:lnSpc>
                <a:spcPts val="3900"/>
              </a:lnSpc>
              <a:spcBef>
                <a:spcPts val="0"/>
              </a:spcBef>
              <a:buClr>
                <a:srgbClr val="32373B"/>
              </a:buClr>
              <a:buFont typeface="Helvetica Neue"/>
              <a:defRPr sz="1666">
                <a:solidFill>
                  <a:srgbClr val="32373B"/>
                </a:solidFill>
                <a:latin typeface="Helvetica Neue"/>
                <a:ea typeface="Helvetica Neue"/>
                <a:cs typeface="Helvetica Neue"/>
                <a:sym typeface="Helvetica Neue"/>
              </a:defRPr>
            </a:pPr>
            <a:r>
              <a:t>संघ, प्रदेश तथा स्थानीय तह अन्तरगतका स्वास्थ्य संस्थाहरुबाट निस्किने फोहोरमैलाको वैज्ञानिक ढङ्गले व्यवस्थापन गर्न सहजिकरण गर्ने ।</a:t>
            </a:r>
          </a:p>
          <a:p>
            <a:pPr marL="448055" indent="-311150" algn="just" defTabSz="448055">
              <a:lnSpc>
                <a:spcPts val="3900"/>
              </a:lnSpc>
              <a:spcBef>
                <a:spcPts val="0"/>
              </a:spcBef>
              <a:buClr>
                <a:srgbClr val="32373B"/>
              </a:buClr>
              <a:buFont typeface="Helvetica Neue"/>
              <a:defRPr sz="1666">
                <a:solidFill>
                  <a:srgbClr val="32373B"/>
                </a:solidFill>
                <a:latin typeface="Helvetica Neue"/>
                <a:ea typeface="Helvetica Neue"/>
                <a:cs typeface="Helvetica Neue"/>
                <a:sym typeface="Helvetica Neue"/>
              </a:defRPr>
            </a:pPr>
            <a:r>
              <a:t>संघ अन्तरगतका स्वास्थ्य संस्थाहरुबाट निस्किने फोहरमैलाको वैज्ञानिक ढङ्गले व्यवस्थापन गर्न अनुगमन तथा नियमनका कार्यहरु गर्ने ।</a:t>
            </a:r>
          </a:p>
        </p:txBody>
      </p:sp>
      <p:sp>
        <p:nvSpPr>
          <p:cNvPr id="3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HANK YOU"/>
          <p:cNvSpPr txBox="1"/>
          <p:nvPr>
            <p:ph type="body" idx="1"/>
          </p:nvPr>
        </p:nvSpPr>
        <p:spPr>
          <a:prstGeom prst="rect">
            <a:avLst/>
          </a:prstGeom>
        </p:spPr>
        <p:txBody>
          <a:bodyPr/>
          <a:lstStyle/>
          <a:p>
            <a:pPr lvl="8" marL="0" indent="1828800">
              <a:buSzTx/>
              <a:buFontTx/>
              <a:buNone/>
              <a:defRPr sz="4500"/>
            </a:pPr>
          </a:p>
          <a:p>
            <a:pPr lvl="8" marL="0" indent="1828800">
              <a:buSzTx/>
              <a:buFontTx/>
              <a:buNone/>
              <a:defRPr sz="7200"/>
            </a:pPr>
            <a:r>
              <a:t>THANK YOU</a:t>
            </a:r>
          </a:p>
        </p:txBody>
      </p:sp>
      <p:sp>
        <p:nvSpPr>
          <p:cNvPr id="3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1156252" y="245302"/>
            <a:ext cx="10515601" cy="1325563"/>
          </a:xfrm>
          <a:prstGeom prst="rect">
            <a:avLst/>
          </a:prstGeom>
        </p:spPr>
        <p:txBody>
          <a:bodyPr/>
          <a:lstStyle>
            <a:lvl1pPr>
              <a:defRPr sz="3400"/>
            </a:lvl1pPr>
          </a:lstStyle>
          <a:p>
            <a:pPr/>
            <a:r>
              <a:t>Environmental Health, Public Health and Human Rights</a:t>
            </a:r>
          </a:p>
        </p:txBody>
      </p:sp>
      <p:sp>
        <p:nvSpPr>
          <p:cNvPr id="202" name="Content Placeholder 2"/>
          <p:cNvSpPr txBox="1"/>
          <p:nvPr>
            <p:ph type="body" sz="half" idx="1"/>
          </p:nvPr>
        </p:nvSpPr>
        <p:spPr>
          <a:xfrm>
            <a:off x="838199" y="1610620"/>
            <a:ext cx="6929978" cy="4785487"/>
          </a:xfrm>
          <a:prstGeom prst="rect">
            <a:avLst/>
          </a:prstGeom>
        </p:spPr>
        <p:txBody>
          <a:bodyPr/>
          <a:lstStyle/>
          <a:p>
            <a:pPr algn="just">
              <a:lnSpc>
                <a:spcPct val="81000"/>
              </a:lnSpc>
            </a:pPr>
          </a:p>
          <a:p>
            <a:pPr algn="just">
              <a:lnSpc>
                <a:spcPct val="81000"/>
              </a:lnSpc>
            </a:pPr>
            <a:r>
              <a:t>Environmental protection, public health and human rights have traditionally been viewed as separate and distinct areas of public policy </a:t>
            </a:r>
          </a:p>
          <a:p>
            <a:pPr algn="just">
              <a:lnSpc>
                <a:spcPct val="81000"/>
              </a:lnSpc>
            </a:pPr>
          </a:p>
          <a:p>
            <a:pPr algn="just">
              <a:lnSpc>
                <a:spcPct val="81000"/>
              </a:lnSpc>
            </a:pPr>
            <a:r>
              <a:t>Currently to protect human health, there is clear link between environmental and public health issues with issues related to human rights related to peace and security</a:t>
            </a:r>
          </a:p>
        </p:txBody>
      </p:sp>
      <p:sp>
        <p:nvSpPr>
          <p:cNvPr id="203"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04"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5" name="Picture 7" descr="Picture 7"/>
          <p:cNvPicPr>
            <a:picLocks noChangeAspect="1"/>
          </p:cNvPicPr>
          <p:nvPr/>
        </p:nvPicPr>
        <p:blipFill>
          <a:blip r:embed="rId2">
            <a:extLst/>
          </a:blip>
          <a:stretch>
            <a:fillRect/>
          </a:stretch>
        </p:blipFill>
        <p:spPr>
          <a:xfrm>
            <a:off x="8081449" y="1714262"/>
            <a:ext cx="3890292" cy="412228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1156252" y="245302"/>
            <a:ext cx="10515601" cy="1325563"/>
          </a:xfrm>
          <a:prstGeom prst="rect">
            <a:avLst/>
          </a:prstGeom>
        </p:spPr>
        <p:txBody>
          <a:bodyPr/>
          <a:lstStyle/>
          <a:p>
            <a:pPr/>
            <a:r>
              <a:t>Environmental protection, public health and human rights..</a:t>
            </a:r>
          </a:p>
        </p:txBody>
      </p:sp>
      <p:sp>
        <p:nvSpPr>
          <p:cNvPr id="208" name="Content Placeholder 2"/>
          <p:cNvSpPr txBox="1"/>
          <p:nvPr>
            <p:ph type="body" sz="half" idx="1"/>
          </p:nvPr>
        </p:nvSpPr>
        <p:spPr>
          <a:xfrm>
            <a:off x="838199" y="1610620"/>
            <a:ext cx="6929978" cy="4785487"/>
          </a:xfrm>
          <a:prstGeom prst="rect">
            <a:avLst/>
          </a:prstGeom>
        </p:spPr>
        <p:txBody>
          <a:bodyPr/>
          <a:lstStyle/>
          <a:p>
            <a:pPr algn="just"/>
            <a:r>
              <a:t>Internationally, the right of humans to health as originally enunciated in Article 25 of the Universal Declaration of Human Rights is quite clearly linked to </a:t>
            </a:r>
          </a:p>
          <a:p>
            <a:pPr lvl="1" marL="685800" indent="-228600" algn="just"/>
            <a:r>
              <a:t>environmental protection, where clean water, clean air, adequate shelter and food, and </a:t>
            </a:r>
          </a:p>
          <a:p>
            <a:pPr lvl="1" marL="685800" indent="-228600" algn="just"/>
            <a:r>
              <a:t>primary health care are no longer considered societal privileges but as universal human rights.</a:t>
            </a:r>
          </a:p>
        </p:txBody>
      </p:sp>
      <p:sp>
        <p:nvSpPr>
          <p:cNvPr id="209"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10"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1" name="Picture 7" descr="Picture 7"/>
          <p:cNvPicPr>
            <a:picLocks noChangeAspect="1"/>
          </p:cNvPicPr>
          <p:nvPr/>
        </p:nvPicPr>
        <p:blipFill>
          <a:blip r:embed="rId2">
            <a:extLst/>
          </a:blip>
          <a:stretch>
            <a:fillRect/>
          </a:stretch>
        </p:blipFill>
        <p:spPr>
          <a:xfrm>
            <a:off x="8081449" y="1714262"/>
            <a:ext cx="3890292" cy="412228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xfrm>
            <a:off x="1156252" y="245302"/>
            <a:ext cx="10515601" cy="1325563"/>
          </a:xfrm>
          <a:prstGeom prst="rect">
            <a:avLst/>
          </a:prstGeom>
        </p:spPr>
        <p:txBody>
          <a:bodyPr/>
          <a:lstStyle/>
          <a:p>
            <a:pPr/>
            <a:r>
              <a:t>Environmental Health and Human Rights</a:t>
            </a:r>
          </a:p>
        </p:txBody>
      </p:sp>
      <p:sp>
        <p:nvSpPr>
          <p:cNvPr id="214" name="Content Placeholder 2"/>
          <p:cNvSpPr txBox="1"/>
          <p:nvPr>
            <p:ph type="body" sz="half" idx="1"/>
          </p:nvPr>
        </p:nvSpPr>
        <p:spPr>
          <a:xfrm>
            <a:off x="838199" y="1610620"/>
            <a:ext cx="6929978" cy="4785487"/>
          </a:xfrm>
          <a:prstGeom prst="rect">
            <a:avLst/>
          </a:prstGeom>
        </p:spPr>
        <p:txBody>
          <a:bodyPr/>
          <a:lstStyle/>
          <a:p>
            <a:pPr algn="just"/>
            <a:r>
              <a:t>In addition, the link between environmental and public health issues with issues related to basic human rights are more recognised with </a:t>
            </a:r>
          </a:p>
          <a:p>
            <a:pPr lvl="1" marL="685800" indent="-228600" algn="just"/>
            <a:r>
              <a:t>increasing globalisation, </a:t>
            </a:r>
          </a:p>
          <a:p>
            <a:pPr lvl="1" marL="685800" indent="-228600" algn="just"/>
            <a:r>
              <a:t>the environmental and public health impacts of rapid industrialization and </a:t>
            </a:r>
          </a:p>
          <a:p>
            <a:pPr lvl="1" marL="685800" indent="-228600" algn="just"/>
            <a:r>
              <a:t>urbanisation throughout different regions of the world are now being recognised as having major human rights implications by many policy makers. </a:t>
            </a:r>
          </a:p>
        </p:txBody>
      </p:sp>
      <p:sp>
        <p:nvSpPr>
          <p:cNvPr id="215"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16"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7" name="Picture 7" descr="Picture 7"/>
          <p:cNvPicPr>
            <a:picLocks noChangeAspect="1"/>
          </p:cNvPicPr>
          <p:nvPr/>
        </p:nvPicPr>
        <p:blipFill>
          <a:blip r:embed="rId2">
            <a:extLst/>
          </a:blip>
          <a:stretch>
            <a:fillRect/>
          </a:stretch>
        </p:blipFill>
        <p:spPr>
          <a:xfrm>
            <a:off x="8081449" y="1714262"/>
            <a:ext cx="3890292" cy="412228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581201" y="874333"/>
            <a:ext cx="10515601" cy="956426"/>
          </a:xfrm>
          <a:prstGeom prst="rect">
            <a:avLst/>
          </a:prstGeom>
        </p:spPr>
        <p:txBody>
          <a:bodyPr/>
          <a:lstStyle/>
          <a:p>
            <a:pPr algn="ctr" defTabSz="905255">
              <a:defRPr b="1" sz="3168"/>
            </a:pPr>
            <a:r>
              <a:t>Environmental health as an emerging issue globally</a:t>
            </a:r>
            <a:br/>
          </a:p>
        </p:txBody>
      </p:sp>
      <p:sp>
        <p:nvSpPr>
          <p:cNvPr id="220" name="Content Placeholder 2"/>
          <p:cNvSpPr txBox="1"/>
          <p:nvPr>
            <p:ph type="body" idx="1"/>
          </p:nvPr>
        </p:nvSpPr>
        <p:spPr>
          <a:prstGeom prst="rect">
            <a:avLst/>
          </a:prstGeom>
        </p:spPr>
        <p:txBody>
          <a:bodyPr/>
          <a:lstStyle/>
          <a:p>
            <a:pPr marL="228599" indent="-228599" algn="just"/>
            <a:r>
              <a:t>Environmental health addresses all human-health-related aspects of the natural environment and the built environment.</a:t>
            </a:r>
          </a:p>
          <a:p>
            <a:pPr marL="228599" indent="-228599" algn="just"/>
          </a:p>
          <a:p>
            <a:pPr marL="228599" indent="-228599" algn="just"/>
            <a:r>
              <a:t>Environmental health is one of the areas with widest scope ranging from general sanitation to </a:t>
            </a:r>
          </a:p>
          <a:p>
            <a:pPr lvl="1" marL="685800" indent="-228600" algn="just"/>
            <a:r>
              <a:t>countering the effects of global warming, </a:t>
            </a:r>
          </a:p>
          <a:p>
            <a:pPr lvl="1" marL="685800" indent="-228600" algn="just"/>
            <a:r>
              <a:t>electromagnetic fields and </a:t>
            </a:r>
          </a:p>
          <a:p>
            <a:pPr lvl="1" marL="685800" indent="-228600" algn="just"/>
            <a:r>
              <a:t>degradation of ozone layer, to name a few.</a:t>
            </a:r>
          </a:p>
        </p:txBody>
      </p:sp>
      <p:sp>
        <p:nvSpPr>
          <p:cNvPr id="221"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xfrm>
            <a:off x="838200" y="693314"/>
            <a:ext cx="10515600" cy="1137445"/>
          </a:xfrm>
          <a:prstGeom prst="rect">
            <a:avLst/>
          </a:prstGeom>
        </p:spPr>
        <p:txBody>
          <a:bodyPr/>
          <a:lstStyle/>
          <a:p>
            <a:pPr algn="ctr">
              <a:defRPr b="1" sz="3200"/>
            </a:pPr>
            <a:r>
              <a:t>Environmental health as an emerging issue globally</a:t>
            </a:r>
            <a:br/>
            <a:r>
              <a:t>..</a:t>
            </a:r>
          </a:p>
        </p:txBody>
      </p:sp>
      <p:sp>
        <p:nvSpPr>
          <p:cNvPr id="224" name="Content Placeholder 2"/>
          <p:cNvSpPr txBox="1"/>
          <p:nvPr>
            <p:ph type="body" idx="1"/>
          </p:nvPr>
        </p:nvSpPr>
        <p:spPr>
          <a:prstGeom prst="rect">
            <a:avLst/>
          </a:prstGeom>
        </p:spPr>
        <p:txBody>
          <a:bodyPr/>
          <a:lstStyle/>
          <a:p>
            <a:pPr marL="0" indent="0" algn="just" defTabSz="886968">
              <a:spcBef>
                <a:spcPts val="900"/>
              </a:spcBef>
              <a:buSzTx/>
              <a:buNone/>
              <a:defRPr b="1" sz="2716" u="sng"/>
            </a:pPr>
            <a:r>
              <a:t>World Health Organisation;Mortality and burden of disease from unhealthy environments: (</a:t>
            </a:r>
            <a:r>
              <a:rPr sz="1649"/>
              <a:t>in 2012</a:t>
            </a:r>
            <a:r>
              <a:t>)</a:t>
            </a:r>
          </a:p>
          <a:p>
            <a:pPr lvl="1" marL="665226" indent="-221742" algn="just" defTabSz="886968">
              <a:spcBef>
                <a:spcPts val="900"/>
              </a:spcBef>
              <a:defRPr sz="2522"/>
            </a:pPr>
            <a:r>
              <a:t>23% of all deaths (12.6 m) due to living/working in an unhealthy environment,. </a:t>
            </a:r>
          </a:p>
          <a:p>
            <a:pPr lvl="1" marL="665226" indent="-221742" algn="just" defTabSz="886968">
              <a:spcBef>
                <a:spcPts val="900"/>
              </a:spcBef>
              <a:defRPr sz="2522"/>
            </a:pPr>
            <a:r>
              <a:t>The fraction of the global burden of disease due to the environment is 22%. </a:t>
            </a:r>
          </a:p>
          <a:p>
            <a:pPr lvl="1" marL="665226" indent="-221742" algn="just" defTabSz="886968">
              <a:spcBef>
                <a:spcPts val="900"/>
              </a:spcBef>
              <a:defRPr sz="2522"/>
            </a:pPr>
            <a:r>
              <a:t>Up to 26% of all deaths could be prevented in children under five years,, if environmental risks were removed. </a:t>
            </a:r>
          </a:p>
          <a:p>
            <a:pPr lvl="1" marL="665226" indent="-221742" algn="just" defTabSz="886968">
              <a:spcBef>
                <a:spcPts val="900"/>
              </a:spcBef>
              <a:defRPr sz="2522"/>
            </a:pPr>
            <a:r>
              <a:t>Air pollution alone (including ambient and household exposures) was responsible for approximately 7 million early deaths with Low and Middle-Income countries having the greatest burden. </a:t>
            </a:r>
          </a:p>
        </p:txBody>
      </p:sp>
      <p:sp>
        <p:nvSpPr>
          <p:cNvPr id="225"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le 1"/>
          <p:cNvSpPr txBox="1"/>
          <p:nvPr>
            <p:ph type="title"/>
          </p:nvPr>
        </p:nvSpPr>
        <p:spPr>
          <a:xfrm>
            <a:off x="838200" y="1004883"/>
            <a:ext cx="10515600" cy="1031836"/>
          </a:xfrm>
          <a:prstGeom prst="rect">
            <a:avLst/>
          </a:prstGeom>
        </p:spPr>
        <p:txBody>
          <a:bodyPr/>
          <a:lstStyle/>
          <a:p>
            <a:pPr algn="ctr">
              <a:defRPr b="1" sz="3200"/>
            </a:pPr>
            <a:r>
              <a:t>Context of Environmental health in Nepal</a:t>
            </a:r>
            <a:br/>
          </a:p>
        </p:txBody>
      </p:sp>
      <p:sp>
        <p:nvSpPr>
          <p:cNvPr id="228" name="Content Placeholder 2"/>
          <p:cNvSpPr txBox="1"/>
          <p:nvPr>
            <p:ph type="body" idx="1"/>
          </p:nvPr>
        </p:nvSpPr>
        <p:spPr>
          <a:xfrm>
            <a:off x="838200" y="2005011"/>
            <a:ext cx="10515600" cy="4351339"/>
          </a:xfrm>
          <a:prstGeom prst="rect">
            <a:avLst/>
          </a:prstGeom>
        </p:spPr>
        <p:txBody>
          <a:bodyPr/>
          <a:lstStyle/>
          <a:p>
            <a:pPr marL="228599" indent="-228599" algn="just"/>
            <a:r>
              <a:t>Nepal is one of the fastest urbanizing countries, urban population growth rate of 3.7% in 2018 (</a:t>
            </a:r>
            <a:r>
              <a:rPr i="1" sz="1800"/>
              <a:t>The World Bank</a:t>
            </a:r>
            <a:r>
              <a:t>). </a:t>
            </a:r>
          </a:p>
          <a:p>
            <a:pPr marL="228599" indent="-228599" algn="just"/>
            <a:r>
              <a:t>Nearly 50% of Nepal’s population lives in urban areas </a:t>
            </a:r>
            <a:r>
              <a:t>facing the unprecedented challenges of environmental problems. </a:t>
            </a:r>
          </a:p>
          <a:p>
            <a:pPr marL="228599" indent="-228599" algn="just"/>
            <a:r>
              <a:t>With a population of approximately 3 to 4 million people, the Kathmandu Valley is the hub of Nepal’s urbanization, home of 24% of the country’s urban population </a:t>
            </a:r>
            <a:r>
              <a:rPr i="1" sz="2000"/>
              <a:t>(Ministry of Urban Development, 2015</a:t>
            </a:r>
            <a:r>
              <a:t>). </a:t>
            </a:r>
          </a:p>
          <a:p>
            <a:pPr marL="228599" indent="-228599" algn="just"/>
            <a:r>
              <a:t>Indoor and outdoor air pollution, waste management issues, healthcare waste management issues and water pollution cause a significant strain to the environment of Nepal. </a:t>
            </a:r>
          </a:p>
        </p:txBody>
      </p:sp>
      <p:sp>
        <p:nvSpPr>
          <p:cNvPr id="229"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Footer Placeholder 4"/>
          <p:cNvSpPr txBox="1"/>
          <p:nvPr/>
        </p:nvSpPr>
        <p:spPr>
          <a:xfrm>
            <a:off x="2211125" y="6401179"/>
            <a:ext cx="7769750"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latin typeface="Cambria"/>
                <a:ea typeface="Cambria"/>
                <a:cs typeface="Cambria"/>
                <a:sym typeface="Cambria"/>
              </a:defRPr>
            </a:lvl1pPr>
          </a:lstStyle>
          <a:p>
            <a:pPr/>
            <a:r>
              <a:t>Legal framework on HCWM - Indu Bikram Joshi</a:t>
            </a:r>
          </a:p>
        </p:txBody>
      </p:sp>
      <p:sp>
        <p:nvSpPr>
          <p:cNvPr id="232" name="Title 1"/>
          <p:cNvSpPr txBox="1"/>
          <p:nvPr>
            <p:ph type="title"/>
          </p:nvPr>
        </p:nvSpPr>
        <p:spPr>
          <a:xfrm>
            <a:off x="1129747" y="157424"/>
            <a:ext cx="10515601" cy="1325563"/>
          </a:xfrm>
          <a:prstGeom prst="rect">
            <a:avLst/>
          </a:prstGeom>
        </p:spPr>
        <p:txBody>
          <a:bodyPr/>
          <a:lstStyle/>
          <a:p>
            <a:pPr/>
            <a:r>
              <a:t>Status of national policies and plans on WASH in health care facilities</a:t>
            </a:r>
          </a:p>
        </p:txBody>
      </p:sp>
      <p:pic>
        <p:nvPicPr>
          <p:cNvPr id="233" name="Content Placeholder 6" descr="Content Placeholder 6"/>
          <p:cNvPicPr>
            <a:picLocks noChangeAspect="1"/>
          </p:cNvPicPr>
          <p:nvPr/>
        </p:nvPicPr>
        <p:blipFill>
          <a:blip r:embed="rId2">
            <a:extLst/>
          </a:blip>
          <a:stretch>
            <a:fillRect/>
          </a:stretch>
        </p:blipFill>
        <p:spPr>
          <a:xfrm>
            <a:off x="5695324" y="1775348"/>
            <a:ext cx="6496676" cy="3931313"/>
          </a:xfrm>
          <a:prstGeom prst="rect">
            <a:avLst/>
          </a:prstGeom>
          <a:ln w="12700">
            <a:miter lim="400000"/>
          </a:ln>
        </p:spPr>
      </p:pic>
      <p:sp>
        <p:nvSpPr>
          <p:cNvPr id="234" name="Date Placeholder 3"/>
          <p:cNvSpPr txBox="1"/>
          <p:nvPr/>
        </p:nvSpPr>
        <p:spPr>
          <a:xfrm>
            <a:off x="883919" y="6401179"/>
            <a:ext cx="1105896" cy="275467"/>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latin typeface="Cambria"/>
                <a:ea typeface="Cambria"/>
                <a:cs typeface="Cambria"/>
                <a:sym typeface="Cambria"/>
              </a:defRPr>
            </a:lvl1pPr>
          </a:lstStyle>
          <a:p>
            <a:pPr/>
            <a:r>
              <a:t>12/11/2019</a:t>
            </a:r>
          </a:p>
        </p:txBody>
      </p:sp>
      <p:sp>
        <p:nvSpPr>
          <p:cNvPr id="235" name="Slide Number Placeholder 5"/>
          <p:cNvSpPr txBox="1"/>
          <p:nvPr>
            <p:ph type="sldNum" sz="quarter" idx="2"/>
          </p:nvPr>
        </p:nvSpPr>
        <p:spPr>
          <a:xfrm>
            <a:off x="11173460" y="6401179"/>
            <a:ext cx="180341" cy="27546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Rectangle 7"/>
          <p:cNvSpPr txBox="1"/>
          <p:nvPr/>
        </p:nvSpPr>
        <p:spPr>
          <a:xfrm>
            <a:off x="281149" y="1657511"/>
            <a:ext cx="5027009"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solidFill>
                  <a:srgbClr val="0070C0"/>
                </a:solidFill>
              </a:defRPr>
            </a:lvl1pPr>
          </a:lstStyle>
          <a:p>
            <a:pPr/>
            <a:r>
              <a:t>The UN-Water Global Analysis and Assessment of Sanitation and Drinking-water (GLAAS) report 2014, showed that in the 88 countries which responded to the question, only a quarter had a plan for sanitation in health care facilities that is implemented with funding and regular review. The proportion of countries with plans for drinking-water and hygiene are even less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Custom Design">
  <a:themeElements>
    <a:clrScheme name="1_Custom Design">
      <a:dk1>
        <a:srgbClr val="000000"/>
      </a:dk1>
      <a:lt1>
        <a:srgbClr val="FFFFFF"/>
      </a:lt1>
      <a:dk2>
        <a:srgbClr val="A7A7A7"/>
      </a:dk2>
      <a:lt2>
        <a:srgbClr val="535353"/>
      </a:lt2>
      <a:accent1>
        <a:srgbClr val="3AAA35"/>
      </a:accent1>
      <a:accent2>
        <a:srgbClr val="3870BF"/>
      </a:accent2>
      <a:accent3>
        <a:srgbClr val="E81C26"/>
      </a:accent3>
      <a:accent4>
        <a:srgbClr val="DCC217"/>
      </a:accent4>
      <a:accent5>
        <a:srgbClr val="907CB3"/>
      </a:accent5>
      <a:accent6>
        <a:srgbClr val="E87C8D"/>
      </a:accent6>
      <a:hlink>
        <a:srgbClr val="0000FF"/>
      </a:hlink>
      <a:folHlink>
        <a:srgbClr val="FF00FF"/>
      </a:folHlink>
    </a:clrScheme>
    <a:fontScheme name="1_Custom Design">
      <a:majorFont>
        <a:latin typeface="Helvetica"/>
        <a:ea typeface="Helvetica"/>
        <a:cs typeface="Helvetica"/>
      </a:majorFont>
      <a:minorFont>
        <a:latin typeface="Calibri"/>
        <a:ea typeface="Calibri"/>
        <a:cs typeface="Calibri"/>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Custom Design">
  <a:themeElements>
    <a:clrScheme name="1_Custom Design">
      <a:dk1>
        <a:srgbClr val="000000"/>
      </a:dk1>
      <a:lt1>
        <a:srgbClr val="FFFFFF"/>
      </a:lt1>
      <a:dk2>
        <a:srgbClr val="A7A7A7"/>
      </a:dk2>
      <a:lt2>
        <a:srgbClr val="535353"/>
      </a:lt2>
      <a:accent1>
        <a:srgbClr val="3AAA35"/>
      </a:accent1>
      <a:accent2>
        <a:srgbClr val="3870BF"/>
      </a:accent2>
      <a:accent3>
        <a:srgbClr val="E81C26"/>
      </a:accent3>
      <a:accent4>
        <a:srgbClr val="DCC217"/>
      </a:accent4>
      <a:accent5>
        <a:srgbClr val="907CB3"/>
      </a:accent5>
      <a:accent6>
        <a:srgbClr val="E87C8D"/>
      </a:accent6>
      <a:hlink>
        <a:srgbClr val="0000FF"/>
      </a:hlink>
      <a:folHlink>
        <a:srgbClr val="FF00FF"/>
      </a:folHlink>
    </a:clrScheme>
    <a:fontScheme name="1_Custom Design">
      <a:majorFont>
        <a:latin typeface="Helvetica"/>
        <a:ea typeface="Helvetica"/>
        <a:cs typeface="Helvetica"/>
      </a:majorFont>
      <a:minorFont>
        <a:latin typeface="Calibri"/>
        <a:ea typeface="Calibri"/>
        <a:cs typeface="Calibri"/>
      </a:minorFont>
    </a:fontScheme>
    <a:fmtScheme name="1_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